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7" r:id="rId2"/>
    <p:sldId id="258" r:id="rId3"/>
    <p:sldId id="260" r:id="rId4"/>
    <p:sldId id="259" r:id="rId5"/>
    <p:sldId id="261" r:id="rId6"/>
  </p:sldIdLst>
  <p:sldSz cx="6858000" cy="9906000" type="A4"/>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1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3ED6"/>
    <a:srgbClr val="0066FF"/>
    <a:srgbClr val="3333CC"/>
    <a:srgbClr val="F0925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118" d="100"/>
          <a:sy n="118" d="100"/>
        </p:scale>
        <p:origin x="876" y="-1086"/>
      </p:cViewPr>
      <p:guideLst>
        <p:guide orient="horz" pos="31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1621191"/>
            <a:ext cx="5829300" cy="3448756"/>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857250" y="5202944"/>
            <a:ext cx="5143500" cy="2391656"/>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B70E80A-CF23-4DB0-99A8-30625A8F474C}"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12338154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70E80A-CF23-4DB0-99A8-30625A8F474C}"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2538613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4907757" y="527403"/>
            <a:ext cx="1478756" cy="839487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71488" y="527403"/>
            <a:ext cx="4350544" cy="839487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70E80A-CF23-4DB0-99A8-30625A8F474C}"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2711147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B70E80A-CF23-4DB0-99A8-30625A8F474C}"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16988326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67916" y="2469624"/>
            <a:ext cx="5915025" cy="4120620"/>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467916" y="6629226"/>
            <a:ext cx="5915025" cy="2166937"/>
          </a:xfrm>
        </p:spPr>
        <p:txBody>
          <a:bodyPr/>
          <a:lstStyle>
            <a:lvl1pPr marL="0" indent="0">
              <a:buNone/>
              <a:defRPr sz="1800">
                <a:solidFill>
                  <a:schemeClr val="tx1"/>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B70E80A-CF23-4DB0-99A8-30625A8F474C}" type="datetimeFigureOut">
              <a:rPr lang="en-US" smtClean="0"/>
              <a:t>1/20/2025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10163173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71488"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471863" y="2637014"/>
            <a:ext cx="2914650" cy="62852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B70E80A-CF23-4DB0-99A8-30625A8F474C}"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32271177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72381" y="527405"/>
            <a:ext cx="5915025" cy="1914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472381" y="2428347"/>
            <a:ext cx="2901255"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72381" y="3618442"/>
            <a:ext cx="2901255"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471863" y="2428347"/>
            <a:ext cx="2915543" cy="1190095"/>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3471863" y="3618442"/>
            <a:ext cx="2915543" cy="532218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B70E80A-CF23-4DB0-99A8-30625A8F474C}" type="datetimeFigureOut">
              <a:rPr lang="en-US" smtClean="0"/>
              <a:t>1/20/2025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23249808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B70E80A-CF23-4DB0-99A8-30625A8F474C}" type="datetimeFigureOut">
              <a:rPr lang="en-US" smtClean="0"/>
              <a:t>1/20/2025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34767523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B70E80A-CF23-4DB0-99A8-30625A8F474C}" type="datetimeFigureOut">
              <a:rPr lang="en-US" smtClean="0"/>
              <a:t>1/20/2025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15892505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2915543" y="1426283"/>
            <a:ext cx="3471863" cy="7039681"/>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B70E80A-CF23-4DB0-99A8-30625A8F474C}"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15610329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72381" y="660400"/>
            <a:ext cx="2211884" cy="231140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2915543" y="1426283"/>
            <a:ext cx="3471863" cy="7039681"/>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472381" y="2971800"/>
            <a:ext cx="2211884" cy="5505627"/>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p:cNvSpPr>
            <a:spLocks noGrp="1"/>
          </p:cNvSpPr>
          <p:nvPr>
            <p:ph type="dt" sz="half" idx="10"/>
          </p:nvPr>
        </p:nvSpPr>
        <p:spPr/>
        <p:txBody>
          <a:bodyPr/>
          <a:lstStyle/>
          <a:p>
            <a:fld id="{1B70E80A-CF23-4DB0-99A8-30625A8F474C}" type="datetimeFigureOut">
              <a:rPr lang="en-US" smtClean="0"/>
              <a:t>1/20/2025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BC29F3D-68B5-4AFF-845A-A07A40424D48}" type="slidenum">
              <a:rPr lang="en-US" smtClean="0"/>
              <a:t>‹#›</a:t>
            </a:fld>
            <a:endParaRPr lang="en-US"/>
          </a:p>
        </p:txBody>
      </p:sp>
    </p:spTree>
    <p:extLst>
      <p:ext uri="{BB962C8B-B14F-4D97-AF65-F5344CB8AC3E}">
        <p14:creationId xmlns:p14="http://schemas.microsoft.com/office/powerpoint/2010/main" val="7622287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71488" y="527405"/>
            <a:ext cx="5915025" cy="1914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471488" y="2637014"/>
            <a:ext cx="5915025" cy="62852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71488" y="9181397"/>
            <a:ext cx="1543050" cy="527403"/>
          </a:xfrm>
          <a:prstGeom prst="rect">
            <a:avLst/>
          </a:prstGeom>
        </p:spPr>
        <p:txBody>
          <a:bodyPr vert="horz" lIns="91440" tIns="45720" rIns="91440" bIns="45720" rtlCol="0" anchor="ctr"/>
          <a:lstStyle>
            <a:lvl1pPr algn="l">
              <a:defRPr sz="900">
                <a:solidFill>
                  <a:schemeClr val="tx1">
                    <a:tint val="75000"/>
                  </a:schemeClr>
                </a:solidFill>
              </a:defRPr>
            </a:lvl1pPr>
          </a:lstStyle>
          <a:p>
            <a:fld id="{1B70E80A-CF23-4DB0-99A8-30625A8F474C}" type="datetimeFigureOut">
              <a:rPr lang="en-US" smtClean="0"/>
              <a:t>1/20/2025</a:t>
            </a:fld>
            <a:endParaRPr lang="en-US"/>
          </a:p>
        </p:txBody>
      </p:sp>
      <p:sp>
        <p:nvSpPr>
          <p:cNvPr id="5" name="Footer Placeholder 4"/>
          <p:cNvSpPr>
            <a:spLocks noGrp="1"/>
          </p:cNvSpPr>
          <p:nvPr>
            <p:ph type="ftr" sz="quarter" idx="3"/>
          </p:nvPr>
        </p:nvSpPr>
        <p:spPr>
          <a:xfrm>
            <a:off x="2271713" y="9181397"/>
            <a:ext cx="2314575" cy="527403"/>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843463" y="9181397"/>
            <a:ext cx="1543050" cy="527403"/>
          </a:xfrm>
          <a:prstGeom prst="rect">
            <a:avLst/>
          </a:prstGeom>
        </p:spPr>
        <p:txBody>
          <a:bodyPr vert="horz" lIns="91440" tIns="45720" rIns="91440" bIns="45720" rtlCol="0" anchor="ctr"/>
          <a:lstStyle>
            <a:lvl1pPr algn="r">
              <a:defRPr sz="900">
                <a:solidFill>
                  <a:schemeClr val="tx1">
                    <a:tint val="75000"/>
                  </a:schemeClr>
                </a:solidFill>
              </a:defRPr>
            </a:lvl1pPr>
          </a:lstStyle>
          <a:p>
            <a:fld id="{DBC29F3D-68B5-4AFF-845A-A07A40424D48}" type="slidenum">
              <a:rPr lang="en-US" smtClean="0"/>
              <a:t>‹#›</a:t>
            </a:fld>
            <a:endParaRPr lang="en-US"/>
          </a:p>
        </p:txBody>
      </p:sp>
    </p:spTree>
    <p:extLst>
      <p:ext uri="{BB962C8B-B14F-4D97-AF65-F5344CB8AC3E}">
        <p14:creationId xmlns:p14="http://schemas.microsoft.com/office/powerpoint/2010/main" val="29962225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7" Type="http://schemas.microsoft.com/office/2007/relationships/hdphoto" Target="../media/hdphoto2.wdp"/><Relationship Id="rId2"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6.png"/><Relationship Id="rId5" Type="http://schemas.microsoft.com/office/2007/relationships/hdphoto" Target="../media/hdphoto3.wdp"/><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microsoft.com/office/2007/relationships/hdphoto" Target="../media/hdphoto2.wdp"/><Relationship Id="rId7" Type="http://schemas.microsoft.com/office/2007/relationships/hdphoto" Target="../media/hdphoto5.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image" Target="../media/image11.png"/><Relationship Id="rId5" Type="http://schemas.microsoft.com/office/2007/relationships/hdphoto" Target="../media/hdphoto6.wdp"/><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239A50B-28B0-4404-A99E-AFEDDBD73C63}"/>
              </a:ext>
            </a:extLst>
          </p:cNvPr>
          <p:cNvSpPr/>
          <p:nvPr/>
        </p:nvSpPr>
        <p:spPr>
          <a:xfrm>
            <a:off x="363071" y="311727"/>
            <a:ext cx="6158753" cy="904742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41CBBDFF-E9AF-43C2-902E-9B76B24DDB98}"/>
              </a:ext>
            </a:extLst>
          </p:cNvPr>
          <p:cNvSpPr txBox="1"/>
          <p:nvPr/>
        </p:nvSpPr>
        <p:spPr>
          <a:xfrm>
            <a:off x="2111265" y="2902976"/>
            <a:ext cx="2635470" cy="276999"/>
          </a:xfrm>
          <a:prstGeom prst="rect">
            <a:avLst/>
          </a:prstGeom>
          <a:noFill/>
        </p:spPr>
        <p:txBody>
          <a:bodyPr wrap="square" rtlCol="0">
            <a:spAutoFit/>
          </a:bodyPr>
          <a:lstStyle/>
          <a:p>
            <a:r>
              <a:rPr lang="en-US" sz="1200" kern="800" dirty="0">
                <a:latin typeface="Calibri" panose="020F0502020204030204" pitchFamily="34" charset="0"/>
                <a:cs typeface="Calibri" panose="020F0502020204030204" pitchFamily="34" charset="0"/>
              </a:rPr>
              <a:t>Phagwara (144411), Punjab, India</a:t>
            </a:r>
          </a:p>
        </p:txBody>
      </p:sp>
      <p:pic>
        <p:nvPicPr>
          <p:cNvPr id="15" name="Picture 14">
            <a:extLst>
              <a:ext uri="{FF2B5EF4-FFF2-40B4-BE49-F238E27FC236}">
                <a16:creationId xmlns:a16="http://schemas.microsoft.com/office/drawing/2014/main" id="{B7D4A346-59E3-40E0-8089-E82D7365698D}"/>
              </a:ext>
            </a:extLst>
          </p:cNvPr>
          <p:cNvPicPr>
            <a:picLocks noChangeAspect="1"/>
          </p:cNvPicPr>
          <p:nvPr/>
        </p:nvPicPr>
        <p:blipFill rotWithShape="1">
          <a:blip r:embed="rId2">
            <a:extLst>
              <a:ext uri="{28A0092B-C50C-407E-A947-70E740481C1C}">
                <a14:useLocalDpi xmlns:a14="http://schemas.microsoft.com/office/drawing/2010/main" val="0"/>
              </a:ext>
            </a:extLst>
          </a:blip>
          <a:srcRect l="79169" t="8787" r="9489" b="87289"/>
          <a:stretch/>
        </p:blipFill>
        <p:spPr>
          <a:xfrm>
            <a:off x="5562499" y="553415"/>
            <a:ext cx="777834" cy="380360"/>
          </a:xfrm>
          <a:prstGeom prst="rect">
            <a:avLst/>
          </a:prstGeom>
        </p:spPr>
      </p:pic>
      <p:pic>
        <p:nvPicPr>
          <p:cNvPr id="16" name="Picture 15">
            <a:extLst>
              <a:ext uri="{FF2B5EF4-FFF2-40B4-BE49-F238E27FC236}">
                <a16:creationId xmlns:a16="http://schemas.microsoft.com/office/drawing/2014/main" id="{74FDC0A4-91FA-4479-9A80-ECEEA23238C5}"/>
              </a:ext>
            </a:extLst>
          </p:cNvPr>
          <p:cNvPicPr>
            <a:picLocks noChangeAspect="1"/>
          </p:cNvPicPr>
          <p:nvPr/>
        </p:nvPicPr>
        <p:blipFill rotWithShape="1">
          <a:blip r:embed="rId3">
            <a:extLst>
              <a:ext uri="{28A0092B-C50C-407E-A947-70E740481C1C}">
                <a14:useLocalDpi xmlns:a14="http://schemas.microsoft.com/office/drawing/2010/main" val="0"/>
              </a:ext>
            </a:extLst>
          </a:blip>
          <a:srcRect l="83376" t="8787" r="12948" b="87289"/>
          <a:stretch/>
        </p:blipFill>
        <p:spPr>
          <a:xfrm>
            <a:off x="5725683" y="546847"/>
            <a:ext cx="252101" cy="380360"/>
          </a:xfrm>
          <a:prstGeom prst="rect">
            <a:avLst/>
          </a:prstGeom>
        </p:spPr>
      </p:pic>
      <p:sp>
        <p:nvSpPr>
          <p:cNvPr id="17" name="TextBox 16">
            <a:extLst>
              <a:ext uri="{FF2B5EF4-FFF2-40B4-BE49-F238E27FC236}">
                <a16:creationId xmlns:a16="http://schemas.microsoft.com/office/drawing/2014/main" id="{E73DB6BD-45E3-4281-92C4-4F90B5C987BB}"/>
              </a:ext>
            </a:extLst>
          </p:cNvPr>
          <p:cNvSpPr txBox="1"/>
          <p:nvPr/>
        </p:nvSpPr>
        <p:spPr>
          <a:xfrm>
            <a:off x="4911808" y="553415"/>
            <a:ext cx="650691" cy="307777"/>
          </a:xfrm>
          <a:prstGeom prst="rect">
            <a:avLst/>
          </a:prstGeom>
          <a:noFill/>
        </p:spPr>
        <p:txBody>
          <a:bodyPr wrap="none" rtlCol="0">
            <a:spAutoFit/>
          </a:bodyPr>
          <a:lstStyle/>
          <a:p>
            <a:r>
              <a:rPr lang="en-US" sz="1400" dirty="0"/>
              <a:t>Sr. No.</a:t>
            </a:r>
          </a:p>
        </p:txBody>
      </p:sp>
      <p:sp>
        <p:nvSpPr>
          <p:cNvPr id="18" name="TextBox 17">
            <a:extLst>
              <a:ext uri="{FF2B5EF4-FFF2-40B4-BE49-F238E27FC236}">
                <a16:creationId xmlns:a16="http://schemas.microsoft.com/office/drawing/2014/main" id="{6C58C124-B906-4B09-8870-B5F980DDA871}"/>
              </a:ext>
            </a:extLst>
          </p:cNvPr>
          <p:cNvSpPr txBox="1"/>
          <p:nvPr/>
        </p:nvSpPr>
        <p:spPr>
          <a:xfrm>
            <a:off x="2012586" y="3179975"/>
            <a:ext cx="2832827" cy="369332"/>
          </a:xfrm>
          <a:prstGeom prst="rect">
            <a:avLst/>
          </a:prstGeom>
          <a:noFill/>
        </p:spPr>
        <p:txBody>
          <a:bodyPr wrap="none" rtlCol="0">
            <a:spAutoFit/>
          </a:bodyPr>
          <a:lstStyle/>
          <a:p>
            <a:r>
              <a:rPr lang="en-US" b="1" dirty="0">
                <a:latin typeface="Aparajita" panose="02020603050405020304" pitchFamily="18" charset="0"/>
                <a:cs typeface="Aparajita" panose="02020603050405020304" pitchFamily="18" charset="0"/>
              </a:rPr>
              <a:t>PROVISIONAL CERTIFICATE</a:t>
            </a:r>
          </a:p>
        </p:txBody>
      </p:sp>
      <p:sp>
        <p:nvSpPr>
          <p:cNvPr id="20" name="TextBox 19">
            <a:extLst>
              <a:ext uri="{FF2B5EF4-FFF2-40B4-BE49-F238E27FC236}">
                <a16:creationId xmlns:a16="http://schemas.microsoft.com/office/drawing/2014/main" id="{4FFF664D-50BB-4816-AF1C-D14853E0F76A}"/>
              </a:ext>
            </a:extLst>
          </p:cNvPr>
          <p:cNvSpPr txBox="1"/>
          <p:nvPr/>
        </p:nvSpPr>
        <p:spPr>
          <a:xfrm>
            <a:off x="685799" y="3618933"/>
            <a:ext cx="5486400" cy="1997919"/>
          </a:xfrm>
          <a:prstGeom prst="rect">
            <a:avLst/>
          </a:prstGeom>
          <a:noFill/>
        </p:spPr>
        <p:txBody>
          <a:bodyPr wrap="square">
            <a:spAutoFit/>
          </a:bodyPr>
          <a:lstStyle/>
          <a:p>
            <a:pPr algn="justLow">
              <a:lnSpc>
                <a:spcPct val="150000"/>
              </a:lnSpc>
            </a:pPr>
            <a:r>
              <a:rPr lang="en-US" sz="1400" b="1" spc="100" dirty="0"/>
              <a:t>This is to certify that   Mr. Gurpreet Singh   Son of   Mr. </a:t>
            </a:r>
            <a:r>
              <a:rPr lang="en-US" sz="1400" b="1" spc="100" dirty="0" err="1"/>
              <a:t>Jagtar</a:t>
            </a:r>
            <a:r>
              <a:rPr lang="en-US" sz="1400" b="1" spc="100" dirty="0"/>
              <a:t> Singh   bearing   Registration No. 11801056   has completed all the requirements for the award of the degree of   Bachelor of Business Administration  in the year  2020.  He will be awarded the degree at the next convocation of the University.</a:t>
            </a:r>
          </a:p>
        </p:txBody>
      </p:sp>
      <p:sp>
        <p:nvSpPr>
          <p:cNvPr id="22" name="TextBox 21">
            <a:extLst>
              <a:ext uri="{FF2B5EF4-FFF2-40B4-BE49-F238E27FC236}">
                <a16:creationId xmlns:a16="http://schemas.microsoft.com/office/drawing/2014/main" id="{B3876FC4-570F-4386-959B-125BDA32D366}"/>
              </a:ext>
            </a:extLst>
          </p:cNvPr>
          <p:cNvSpPr txBox="1"/>
          <p:nvPr/>
        </p:nvSpPr>
        <p:spPr>
          <a:xfrm>
            <a:off x="685799" y="8177246"/>
            <a:ext cx="3429000" cy="794385"/>
          </a:xfrm>
          <a:prstGeom prst="rect">
            <a:avLst/>
          </a:prstGeom>
          <a:noFill/>
        </p:spPr>
        <p:txBody>
          <a:bodyPr wrap="square">
            <a:spAutoFit/>
          </a:bodyPr>
          <a:lstStyle/>
          <a:p>
            <a:pPr>
              <a:lnSpc>
                <a:spcPct val="150000"/>
              </a:lnSpc>
            </a:pPr>
            <a:r>
              <a:rPr lang="en-US" sz="1050" b="1" dirty="0"/>
              <a:t>Certificate No. 58343</a:t>
            </a:r>
          </a:p>
          <a:p>
            <a:pPr>
              <a:lnSpc>
                <a:spcPct val="150000"/>
              </a:lnSpc>
            </a:pPr>
            <a:r>
              <a:rPr lang="en-US" sz="1050" b="1" dirty="0"/>
              <a:t>Dated:    30 Aug,2020</a:t>
            </a:r>
          </a:p>
          <a:p>
            <a:pPr>
              <a:lnSpc>
                <a:spcPct val="150000"/>
              </a:lnSpc>
            </a:pPr>
            <a:r>
              <a:rPr lang="en-US" sz="1050" b="1" dirty="0"/>
              <a:t>Place: Phagwara (Punjab) </a:t>
            </a:r>
          </a:p>
        </p:txBody>
      </p:sp>
      <p:pic>
        <p:nvPicPr>
          <p:cNvPr id="23" name="Picture 22">
            <a:extLst>
              <a:ext uri="{FF2B5EF4-FFF2-40B4-BE49-F238E27FC236}">
                <a16:creationId xmlns:a16="http://schemas.microsoft.com/office/drawing/2014/main" id="{92DFB0D6-C46C-43D4-9A06-D2D2653E8A4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val="0"/>
              </a:ext>
            </a:extLst>
          </a:blip>
          <a:srcRect l="67801" t="77517" r="7302" b="17433"/>
          <a:stretch/>
        </p:blipFill>
        <p:spPr>
          <a:xfrm>
            <a:off x="4487309" y="7958692"/>
            <a:ext cx="1707373" cy="489423"/>
          </a:xfrm>
          <a:prstGeom prst="rect">
            <a:avLst/>
          </a:prstGeom>
        </p:spPr>
      </p:pic>
      <p:sp>
        <p:nvSpPr>
          <p:cNvPr id="24" name="TextBox 23">
            <a:extLst>
              <a:ext uri="{FF2B5EF4-FFF2-40B4-BE49-F238E27FC236}">
                <a16:creationId xmlns:a16="http://schemas.microsoft.com/office/drawing/2014/main" id="{0A504343-FABF-4F63-8505-316263A60CC8}"/>
              </a:ext>
            </a:extLst>
          </p:cNvPr>
          <p:cNvSpPr txBox="1"/>
          <p:nvPr/>
        </p:nvSpPr>
        <p:spPr>
          <a:xfrm>
            <a:off x="4955947" y="8340689"/>
            <a:ext cx="934871" cy="630942"/>
          </a:xfrm>
          <a:prstGeom prst="rect">
            <a:avLst/>
          </a:prstGeom>
          <a:noFill/>
        </p:spPr>
        <p:txBody>
          <a:bodyPr wrap="none" rtlCol="0">
            <a:spAutoFit/>
          </a:bodyPr>
          <a:lstStyle/>
          <a:p>
            <a:pPr>
              <a:lnSpc>
                <a:spcPct val="150000"/>
              </a:lnSpc>
            </a:pPr>
            <a:r>
              <a:rPr lang="en-US" sz="800" b="1" dirty="0"/>
              <a:t>Dr. Monica Gulati</a:t>
            </a:r>
          </a:p>
          <a:p>
            <a:pPr>
              <a:lnSpc>
                <a:spcPct val="150000"/>
              </a:lnSpc>
            </a:pPr>
            <a:r>
              <a:rPr lang="en-US" sz="800" b="1" dirty="0"/>
              <a:t>Registrar</a:t>
            </a:r>
          </a:p>
          <a:p>
            <a:pPr>
              <a:lnSpc>
                <a:spcPct val="150000"/>
              </a:lnSpc>
            </a:pPr>
            <a:r>
              <a:rPr lang="en-US" sz="800" dirty="0">
                <a:latin typeface="Aparajita" panose="02020603050405020304" pitchFamily="18" charset="0"/>
                <a:cs typeface="Aparajita" panose="02020603050405020304" pitchFamily="18" charset="0"/>
              </a:rPr>
              <a:t>FRM048879</a:t>
            </a:r>
          </a:p>
        </p:txBody>
      </p:sp>
      <p:pic>
        <p:nvPicPr>
          <p:cNvPr id="25" name="Picture 24">
            <a:extLst>
              <a:ext uri="{FF2B5EF4-FFF2-40B4-BE49-F238E27FC236}">
                <a16:creationId xmlns:a16="http://schemas.microsoft.com/office/drawing/2014/main" id="{B8A68957-064F-4E1A-B97B-BE4B70DD2BDA}"/>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19381" t="24241" r="19175" b="34367"/>
          <a:stretch/>
        </p:blipFill>
        <p:spPr>
          <a:xfrm>
            <a:off x="1264071" y="1371922"/>
            <a:ext cx="4159311" cy="1523539"/>
          </a:xfrm>
          <a:prstGeom prst="rect">
            <a:avLst/>
          </a:prstGeom>
        </p:spPr>
      </p:pic>
    </p:spTree>
    <p:extLst>
      <p:ext uri="{BB962C8B-B14F-4D97-AF65-F5344CB8AC3E}">
        <p14:creationId xmlns:p14="http://schemas.microsoft.com/office/powerpoint/2010/main" val="2647307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5E54042-3685-4F71-AE04-7917FDD06112}"/>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9381" t="24240" r="19175" b="23710"/>
          <a:stretch/>
        </p:blipFill>
        <p:spPr>
          <a:xfrm>
            <a:off x="395924" y="735291"/>
            <a:ext cx="2262433" cy="1078072"/>
          </a:xfrm>
          <a:prstGeom prst="rect">
            <a:avLst/>
          </a:prstGeom>
        </p:spPr>
      </p:pic>
      <p:sp>
        <p:nvSpPr>
          <p:cNvPr id="3" name="TextBox 2">
            <a:extLst>
              <a:ext uri="{FF2B5EF4-FFF2-40B4-BE49-F238E27FC236}">
                <a16:creationId xmlns:a16="http://schemas.microsoft.com/office/drawing/2014/main" id="{43CAE34F-9AA9-4908-97AD-8CA38BB3CB86}"/>
              </a:ext>
            </a:extLst>
          </p:cNvPr>
          <p:cNvSpPr txBox="1"/>
          <p:nvPr/>
        </p:nvSpPr>
        <p:spPr>
          <a:xfrm>
            <a:off x="4199645" y="619179"/>
            <a:ext cx="2192908" cy="338554"/>
          </a:xfrm>
          <a:prstGeom prst="rect">
            <a:avLst/>
          </a:prstGeom>
          <a:noFill/>
        </p:spPr>
        <p:txBody>
          <a:bodyPr wrap="none" rtlCol="0">
            <a:spAutoFit/>
          </a:bodyPr>
          <a:lstStyle/>
          <a:p>
            <a:r>
              <a:rPr lang="en-US" sz="1600" b="1" dirty="0"/>
              <a:t>Division of Examination</a:t>
            </a:r>
          </a:p>
        </p:txBody>
      </p:sp>
      <p:sp>
        <p:nvSpPr>
          <p:cNvPr id="4" name="TextBox 3">
            <a:extLst>
              <a:ext uri="{FF2B5EF4-FFF2-40B4-BE49-F238E27FC236}">
                <a16:creationId xmlns:a16="http://schemas.microsoft.com/office/drawing/2014/main" id="{A7DF1643-DDA2-432F-A639-7BDD20C4C9B7}"/>
              </a:ext>
            </a:extLst>
          </p:cNvPr>
          <p:cNvSpPr txBox="1"/>
          <p:nvPr/>
        </p:nvSpPr>
        <p:spPr>
          <a:xfrm>
            <a:off x="3997805" y="1011595"/>
            <a:ext cx="2313678" cy="461665"/>
          </a:xfrm>
          <a:prstGeom prst="rect">
            <a:avLst/>
          </a:prstGeom>
          <a:noFill/>
        </p:spPr>
        <p:txBody>
          <a:bodyPr wrap="square">
            <a:spAutoFit/>
          </a:bodyPr>
          <a:lstStyle/>
          <a:p>
            <a:pPr algn="r"/>
            <a:r>
              <a:rPr lang="en-US" sz="800" b="0" i="0" dirty="0">
                <a:effectLst/>
                <a:latin typeface="Roboto" panose="020B0604020202020204" pitchFamily="2" charset="0"/>
              </a:rPr>
              <a:t>Recognized by UGC under Section 2(f) of the</a:t>
            </a:r>
          </a:p>
          <a:p>
            <a:pPr algn="r"/>
            <a:r>
              <a:rPr lang="en-US" sz="800" b="0" i="0" dirty="0">
                <a:effectLst/>
                <a:latin typeface="Roboto" panose="020B0604020202020204" pitchFamily="2" charset="0"/>
              </a:rPr>
              <a:t>   University Grants Commission Act, 1956 by the Notification No. F.9-10/ (CPP-1)</a:t>
            </a:r>
            <a:endParaRPr lang="en-US" sz="800" dirty="0"/>
          </a:p>
        </p:txBody>
      </p:sp>
      <p:sp>
        <p:nvSpPr>
          <p:cNvPr id="5" name="TextBox 4">
            <a:extLst>
              <a:ext uri="{FF2B5EF4-FFF2-40B4-BE49-F238E27FC236}">
                <a16:creationId xmlns:a16="http://schemas.microsoft.com/office/drawing/2014/main" id="{2BEB9CCC-571F-4800-8DD2-EB1265D03281}"/>
              </a:ext>
            </a:extLst>
          </p:cNvPr>
          <p:cNvSpPr txBox="1"/>
          <p:nvPr/>
        </p:nvSpPr>
        <p:spPr>
          <a:xfrm>
            <a:off x="4293264" y="1477265"/>
            <a:ext cx="2024332" cy="338554"/>
          </a:xfrm>
          <a:prstGeom prst="rect">
            <a:avLst/>
          </a:prstGeom>
          <a:noFill/>
        </p:spPr>
        <p:txBody>
          <a:bodyPr wrap="square">
            <a:spAutoFit/>
          </a:bodyPr>
          <a:lstStyle/>
          <a:p>
            <a:pPr algn="r"/>
            <a:r>
              <a:rPr lang="en-US" sz="800" b="0" i="0" dirty="0">
                <a:effectLst/>
                <a:latin typeface="Roboto" panose="02000000000000000000" pitchFamily="2" charset="0"/>
              </a:rPr>
              <a:t>Member of Association of</a:t>
            </a:r>
          </a:p>
          <a:p>
            <a:pPr algn="r"/>
            <a:r>
              <a:rPr lang="en-US" sz="800" b="0" i="0" dirty="0">
                <a:effectLst/>
                <a:latin typeface="Roboto" panose="02000000000000000000" pitchFamily="2" charset="0"/>
              </a:rPr>
              <a:t>Indian Universities (AIU), New Delhi</a:t>
            </a:r>
            <a:endParaRPr lang="en-US" sz="800" dirty="0"/>
          </a:p>
        </p:txBody>
      </p:sp>
      <p:sp>
        <p:nvSpPr>
          <p:cNvPr id="6" name="TextBox 5">
            <a:extLst>
              <a:ext uri="{FF2B5EF4-FFF2-40B4-BE49-F238E27FC236}">
                <a16:creationId xmlns:a16="http://schemas.microsoft.com/office/drawing/2014/main" id="{8274CCF8-6871-4468-9F3E-E0380A3F61E3}"/>
              </a:ext>
            </a:extLst>
          </p:cNvPr>
          <p:cNvSpPr txBox="1"/>
          <p:nvPr/>
        </p:nvSpPr>
        <p:spPr>
          <a:xfrm>
            <a:off x="321497" y="2287993"/>
            <a:ext cx="1688056" cy="667490"/>
          </a:xfrm>
          <a:prstGeom prst="rect">
            <a:avLst/>
          </a:prstGeom>
          <a:noFill/>
        </p:spPr>
        <p:txBody>
          <a:bodyPr wrap="square">
            <a:spAutoFit/>
          </a:bodyPr>
          <a:lstStyle/>
          <a:p>
            <a:pPr>
              <a:lnSpc>
                <a:spcPct val="150000"/>
              </a:lnSpc>
            </a:pPr>
            <a:r>
              <a:rPr lang="en-US" sz="1300" b="1" i="0" dirty="0">
                <a:effectLst/>
                <a:latin typeface="Aparajita" panose="02020603050405020304" pitchFamily="18" charset="0"/>
                <a:cs typeface="Aparajita" panose="02020603050405020304" pitchFamily="18" charset="0"/>
              </a:rPr>
              <a:t>Sr. No.</a:t>
            </a:r>
            <a:r>
              <a:rPr lang="en-US" sz="1300" b="1" u="sng" dirty="0">
                <a:latin typeface="Aparajita" panose="02020603050405020304" pitchFamily="18" charset="0"/>
                <a:cs typeface="Aparajita" panose="02020603050405020304" pitchFamily="18" charset="0"/>
              </a:rPr>
              <a:t>68017</a:t>
            </a:r>
          </a:p>
          <a:p>
            <a:pPr>
              <a:lnSpc>
                <a:spcPct val="150000"/>
              </a:lnSpc>
            </a:pPr>
            <a:r>
              <a:rPr lang="en-US" sz="1300" b="1" dirty="0">
                <a:latin typeface="Aparajita" panose="02020603050405020304" pitchFamily="18" charset="0"/>
                <a:cs typeface="Aparajita" panose="02020603050405020304" pitchFamily="18" charset="0"/>
              </a:rPr>
              <a:t>Code No. CRT002</a:t>
            </a:r>
          </a:p>
        </p:txBody>
      </p:sp>
      <p:sp>
        <p:nvSpPr>
          <p:cNvPr id="10" name="TextBox 9">
            <a:extLst>
              <a:ext uri="{FF2B5EF4-FFF2-40B4-BE49-F238E27FC236}">
                <a16:creationId xmlns:a16="http://schemas.microsoft.com/office/drawing/2014/main" id="{7C4E6655-AE6A-4038-B3EF-2FD2A4F611A2}"/>
              </a:ext>
            </a:extLst>
          </p:cNvPr>
          <p:cNvSpPr txBox="1"/>
          <p:nvPr/>
        </p:nvSpPr>
        <p:spPr>
          <a:xfrm>
            <a:off x="2573476" y="2332895"/>
            <a:ext cx="3819077" cy="523220"/>
          </a:xfrm>
          <a:prstGeom prst="rect">
            <a:avLst/>
          </a:prstGeom>
          <a:noFill/>
        </p:spPr>
        <p:txBody>
          <a:bodyPr wrap="square">
            <a:spAutoFit/>
          </a:bodyPr>
          <a:lstStyle/>
          <a:p>
            <a:pPr algn="r"/>
            <a:r>
              <a:rPr lang="fr-FR" sz="1400" b="1" i="0" dirty="0">
                <a:effectLst/>
                <a:latin typeface="Aparajita" panose="02020603050405020304" pitchFamily="18" charset="0"/>
                <a:cs typeface="Aparajita" panose="02020603050405020304" pitchFamily="18" charset="0"/>
              </a:rPr>
              <a:t>LPU/DE/DOR/EC/20898/905280/P210-ND/11/0018</a:t>
            </a:r>
          </a:p>
          <a:p>
            <a:pPr algn="r"/>
            <a:r>
              <a:rPr lang="en-US" sz="1400" b="1" dirty="0">
                <a:latin typeface="Aparajita" panose="02020603050405020304" pitchFamily="18" charset="0"/>
                <a:cs typeface="Aparajita" panose="02020603050405020304" pitchFamily="18" charset="0"/>
              </a:rPr>
              <a:t>Date: 28-Aug-20</a:t>
            </a:r>
          </a:p>
        </p:txBody>
      </p:sp>
      <p:sp>
        <p:nvSpPr>
          <p:cNvPr id="11" name="TextBox 10">
            <a:extLst>
              <a:ext uri="{FF2B5EF4-FFF2-40B4-BE49-F238E27FC236}">
                <a16:creationId xmlns:a16="http://schemas.microsoft.com/office/drawing/2014/main" id="{534B5BAC-CDD4-4013-936B-3872635440A8}"/>
              </a:ext>
            </a:extLst>
          </p:cNvPr>
          <p:cNvSpPr txBox="1"/>
          <p:nvPr/>
        </p:nvSpPr>
        <p:spPr>
          <a:xfrm>
            <a:off x="1997242" y="3183911"/>
            <a:ext cx="3513220" cy="338554"/>
          </a:xfrm>
          <a:prstGeom prst="rect">
            <a:avLst/>
          </a:prstGeom>
          <a:noFill/>
        </p:spPr>
        <p:txBody>
          <a:bodyPr wrap="square">
            <a:spAutoFit/>
          </a:bodyPr>
          <a:lstStyle/>
          <a:p>
            <a:r>
              <a:rPr lang="en-US" sz="1600" b="1" u="sng" dirty="0">
                <a:latin typeface="Aparajita" panose="02020603050405020304" pitchFamily="18" charset="0"/>
                <a:cs typeface="Aparajita" panose="02020603050405020304" pitchFamily="18" charset="0"/>
              </a:rPr>
              <a:t>CHARACTER CERTIFICATE</a:t>
            </a:r>
          </a:p>
        </p:txBody>
      </p:sp>
      <p:pic>
        <p:nvPicPr>
          <p:cNvPr id="12" name="Picture 11">
            <a:extLst>
              <a:ext uri="{FF2B5EF4-FFF2-40B4-BE49-F238E27FC236}">
                <a16:creationId xmlns:a16="http://schemas.microsoft.com/office/drawing/2014/main" id="{DD7878A1-DFC2-4FB5-8EE4-A6A7D3A94A9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8069" b="41963" l="77113" r="91444">
                        <a14:foregroundMark x1="85039" y1="30735" x2="82205" y2="33926"/>
                        <a14:foregroundMark x1="85354" y1="31260" x2="85407" y2="33724"/>
                        <a14:foregroundMark x1="85407" y1="30372" x2="88819" y2="33239"/>
                        <a14:foregroundMark x1="88819" y1="32472" x2="88661" y2="31704"/>
                        <a14:foregroundMark x1="88609" y1="31704" x2="86142" y2="30250"/>
                        <a14:foregroundMark x1="85354" y1="29725" x2="89186" y2="30897"/>
                        <a14:foregroundMark x1="89186" y1="30897" x2="89239" y2="32876"/>
                        <a14:foregroundMark x1="89554" y1="31058" x2="90131" y2="33441"/>
                        <a14:foregroundMark x1="90131" y1="33441" x2="90131" y2="33441"/>
                        <a14:foregroundMark x1="83097" y1="31018" x2="83097" y2="31018"/>
                        <a14:foregroundMark x1="83412" y1="32391" x2="83412" y2="32391"/>
                        <a14:foregroundMark x1="81995" y1="31745" x2="81995" y2="31745"/>
                        <a14:foregroundMark x1="81995" y1="31745" x2="81995" y2="31745"/>
                        <a14:foregroundMark x1="81995" y1="31745" x2="81995" y2="31745"/>
                        <a14:foregroundMark x1="81995" y1="31745" x2="81995" y2="31745"/>
                        <a14:foregroundMark x1="81995" y1="31745" x2="80997" y2="32754"/>
                        <a14:foregroundMark x1="80997" y1="32876" x2="80997" y2="32876"/>
                        <a14:foregroundMark x1="82572" y1="30735" x2="81102" y2="32714"/>
                        <a14:foregroundMark x1="80525" y1="33037" x2="79160" y2="36389"/>
                        <a14:foregroundMark x1="81785" y1="36066" x2="81785" y2="36066"/>
                        <a14:foregroundMark x1="85249" y1="29685" x2="79633" y2="30089"/>
                        <a14:foregroundMark x1="79633" y1="30250" x2="79265" y2="33603"/>
                        <a14:foregroundMark x1="88189" y1="29564" x2="82415" y2="28998"/>
                        <a14:foregroundMark x1="79580" y1="30412" x2="78110" y2="33078"/>
                        <a14:foregroundMark x1="78268" y1="33118" x2="78110" y2="36228"/>
                        <a14:backgroundMark x1="79895" y1="29927" x2="79895" y2="29927"/>
                      </a14:backgroundRemoval>
                    </a14:imgEffect>
                    <a14:imgEffect>
                      <a14:sharpenSoften amount="25000"/>
                    </a14:imgEffect>
                    <a14:imgEffect>
                      <a14:saturation sat="0"/>
                    </a14:imgEffect>
                  </a14:imgLayer>
                </a14:imgProps>
              </a:ext>
              <a:ext uri="{28A0092B-C50C-407E-A947-70E740481C1C}">
                <a14:useLocalDpi xmlns:a14="http://schemas.microsoft.com/office/drawing/2010/main" val="0"/>
              </a:ext>
            </a:extLst>
          </a:blip>
          <a:srcRect l="76842" t="27724" r="8070" b="57873"/>
          <a:stretch/>
        </p:blipFill>
        <p:spPr>
          <a:xfrm>
            <a:off x="5375299" y="3148876"/>
            <a:ext cx="773761" cy="783689"/>
          </a:xfrm>
          <a:prstGeom prst="rect">
            <a:avLst/>
          </a:prstGeom>
        </p:spPr>
      </p:pic>
      <p:sp>
        <p:nvSpPr>
          <p:cNvPr id="13" name="Rectangle 12">
            <a:extLst>
              <a:ext uri="{FF2B5EF4-FFF2-40B4-BE49-F238E27FC236}">
                <a16:creationId xmlns:a16="http://schemas.microsoft.com/office/drawing/2014/main" id="{45AD83F6-9103-4E4F-BA52-B63C7E1A7C6D}"/>
              </a:ext>
            </a:extLst>
          </p:cNvPr>
          <p:cNvSpPr/>
          <p:nvPr/>
        </p:nvSpPr>
        <p:spPr>
          <a:xfrm>
            <a:off x="5368265" y="3134662"/>
            <a:ext cx="773761" cy="814650"/>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761431A-479D-462F-B741-CE004315B21A}"/>
              </a:ext>
            </a:extLst>
          </p:cNvPr>
          <p:cNvSpPr txBox="1"/>
          <p:nvPr/>
        </p:nvSpPr>
        <p:spPr>
          <a:xfrm>
            <a:off x="395012" y="3717521"/>
            <a:ext cx="6056142" cy="2739211"/>
          </a:xfrm>
          <a:prstGeom prst="rect">
            <a:avLst/>
          </a:prstGeom>
          <a:noFill/>
        </p:spPr>
        <p:txBody>
          <a:bodyPr wrap="square" rtlCol="0">
            <a:spAutoFit/>
          </a:bodyPr>
          <a:lstStyle/>
          <a:p>
            <a:pPr>
              <a:lnSpc>
                <a:spcPct val="150000"/>
              </a:lnSpc>
            </a:pPr>
            <a:r>
              <a:rPr lang="en-US" sz="1400" dirty="0">
                <a:latin typeface="Aparajita" panose="02020603050405020304" pitchFamily="18" charset="0"/>
                <a:cs typeface="Aparajita" panose="02020603050405020304" pitchFamily="18" charset="0"/>
              </a:rPr>
              <a:t>Name of the Student Mr.		Gurpreet Singh</a:t>
            </a:r>
          </a:p>
          <a:p>
            <a:pPr>
              <a:lnSpc>
                <a:spcPct val="150000"/>
              </a:lnSpc>
            </a:pPr>
            <a:r>
              <a:rPr lang="en-US" sz="1400" dirty="0">
                <a:latin typeface="Aparajita" panose="02020603050405020304" pitchFamily="18" charset="0"/>
                <a:cs typeface="Aparajita" panose="02020603050405020304" pitchFamily="18" charset="0"/>
              </a:rPr>
              <a:t>Son of Mr.				</a:t>
            </a:r>
            <a:r>
              <a:rPr lang="en-US" sz="1400" dirty="0" err="1">
                <a:latin typeface="Aparajita" panose="02020603050405020304" pitchFamily="18" charset="0"/>
                <a:cs typeface="Aparajita" panose="02020603050405020304" pitchFamily="18" charset="0"/>
              </a:rPr>
              <a:t>Jagtar</a:t>
            </a:r>
            <a:r>
              <a:rPr lang="en-US" sz="1400" dirty="0">
                <a:latin typeface="Aparajita" panose="02020603050405020304" pitchFamily="18" charset="0"/>
                <a:cs typeface="Aparajita" panose="02020603050405020304" pitchFamily="18" charset="0"/>
              </a:rPr>
              <a:t> Singh</a:t>
            </a:r>
          </a:p>
          <a:p>
            <a:pPr>
              <a:lnSpc>
                <a:spcPct val="150000"/>
              </a:lnSpc>
            </a:pPr>
            <a:r>
              <a:rPr lang="en-US" sz="1400" dirty="0">
                <a:latin typeface="Aparajita" panose="02020603050405020304" pitchFamily="18" charset="0"/>
                <a:cs typeface="Aparajita" panose="02020603050405020304" pitchFamily="18" charset="0"/>
              </a:rPr>
              <a:t>Registration No.			11801056</a:t>
            </a:r>
          </a:p>
          <a:p>
            <a:pPr>
              <a:lnSpc>
                <a:spcPct val="150000"/>
              </a:lnSpc>
            </a:pPr>
            <a:r>
              <a:rPr lang="en-US" sz="1400" dirty="0">
                <a:latin typeface="Aparajita" panose="02020603050405020304" pitchFamily="18" charset="0"/>
                <a:cs typeface="Aparajita" panose="02020603050405020304" pitchFamily="18" charset="0"/>
              </a:rPr>
              <a:t>Name of the </a:t>
            </a:r>
            <a:r>
              <a:rPr lang="en-US" sz="1400" dirty="0" err="1">
                <a:latin typeface="Aparajita" panose="02020603050405020304" pitchFamily="18" charset="0"/>
                <a:cs typeface="Aparajita" panose="02020603050405020304" pitchFamily="18" charset="0"/>
              </a:rPr>
              <a:t>Programme</a:t>
            </a:r>
            <a:r>
              <a:rPr lang="en-US" sz="1400" dirty="0">
                <a:latin typeface="Aparajita" panose="02020603050405020304" pitchFamily="18" charset="0"/>
                <a:cs typeface="Aparajita" panose="02020603050405020304" pitchFamily="18" charset="0"/>
              </a:rPr>
              <a:t>		Bachelor of Business Administration</a:t>
            </a:r>
          </a:p>
          <a:p>
            <a:pPr>
              <a:lnSpc>
                <a:spcPct val="150000"/>
              </a:lnSpc>
            </a:pPr>
            <a:r>
              <a:rPr lang="en-US" sz="1400" dirty="0">
                <a:latin typeface="Aparajita" panose="02020603050405020304" pitchFamily="18" charset="0"/>
                <a:cs typeface="Aparajita" panose="02020603050405020304" pitchFamily="18" charset="0"/>
              </a:rPr>
              <a:t>Batch					2017</a:t>
            </a:r>
          </a:p>
          <a:p>
            <a:pPr>
              <a:lnSpc>
                <a:spcPct val="150000"/>
              </a:lnSpc>
            </a:pPr>
            <a:r>
              <a:rPr lang="en-US" sz="1400" dirty="0">
                <a:latin typeface="Aparajita" panose="02020603050405020304" pitchFamily="18" charset="0"/>
                <a:cs typeface="Aparajita" panose="02020603050405020304" pitchFamily="18" charset="0"/>
              </a:rPr>
              <a:t>Lovely Faculty of Business and Arts</a:t>
            </a:r>
          </a:p>
          <a:p>
            <a:pPr>
              <a:lnSpc>
                <a:spcPct val="150000"/>
              </a:lnSpc>
            </a:pPr>
            <a:r>
              <a:rPr lang="en-US" sz="1400" dirty="0">
                <a:latin typeface="Aparajita" panose="02020603050405020304" pitchFamily="18" charset="0"/>
                <a:cs typeface="Aparajita" panose="02020603050405020304" pitchFamily="18" charset="0"/>
              </a:rPr>
              <a:t>This is to certify that above student bears good character.</a:t>
            </a:r>
          </a:p>
          <a:p>
            <a:endParaRPr lang="en-US" sz="1400" dirty="0">
              <a:latin typeface="Aparajita" panose="02020603050405020304" pitchFamily="18" charset="0"/>
              <a:cs typeface="Aparajita" panose="02020603050405020304" pitchFamily="18" charset="0"/>
            </a:endParaRPr>
          </a:p>
          <a:p>
            <a:r>
              <a:rPr lang="en-US" sz="1100" dirty="0">
                <a:latin typeface="Aparajita" panose="02020603050405020304" pitchFamily="18" charset="0"/>
                <a:cs typeface="Aparajita" panose="02020603050405020304" pitchFamily="18" charset="0"/>
              </a:rPr>
              <a:t>For the academics performance, latest result may be verified from the university website (www.lpu.in/authenticate).</a:t>
            </a:r>
          </a:p>
        </p:txBody>
      </p:sp>
      <p:cxnSp>
        <p:nvCxnSpPr>
          <p:cNvPr id="15" name="Straight Connector 14">
            <a:extLst>
              <a:ext uri="{FF2B5EF4-FFF2-40B4-BE49-F238E27FC236}">
                <a16:creationId xmlns:a16="http://schemas.microsoft.com/office/drawing/2014/main" id="{94AE0B6B-EA3F-4C32-A628-19F01857A47E}"/>
              </a:ext>
            </a:extLst>
          </p:cNvPr>
          <p:cNvCxnSpPr>
            <a:cxnSpLocks/>
          </p:cNvCxnSpPr>
          <p:nvPr/>
        </p:nvCxnSpPr>
        <p:spPr>
          <a:xfrm>
            <a:off x="2384474" y="4030395"/>
            <a:ext cx="3854546" cy="0"/>
          </a:xfrm>
          <a:prstGeom prst="line">
            <a:avLst/>
          </a:prstGeom>
          <a:ln/>
        </p:spPr>
        <p:style>
          <a:lnRef idx="2">
            <a:schemeClr val="dk1"/>
          </a:lnRef>
          <a:fillRef idx="0">
            <a:schemeClr val="dk1"/>
          </a:fillRef>
          <a:effectRef idx="1">
            <a:schemeClr val="dk1"/>
          </a:effectRef>
          <a:fontRef idx="minor">
            <a:schemeClr val="tx1"/>
          </a:fontRef>
        </p:style>
      </p:cxnSp>
      <p:cxnSp>
        <p:nvCxnSpPr>
          <p:cNvPr id="17" name="Straight Connector 16">
            <a:extLst>
              <a:ext uri="{FF2B5EF4-FFF2-40B4-BE49-F238E27FC236}">
                <a16:creationId xmlns:a16="http://schemas.microsoft.com/office/drawing/2014/main" id="{169E5204-462A-45AE-A55B-7BC7701D89A9}"/>
              </a:ext>
            </a:extLst>
          </p:cNvPr>
          <p:cNvCxnSpPr>
            <a:cxnSpLocks/>
          </p:cNvCxnSpPr>
          <p:nvPr/>
        </p:nvCxnSpPr>
        <p:spPr>
          <a:xfrm>
            <a:off x="2096086" y="4344577"/>
            <a:ext cx="4154654" cy="0"/>
          </a:xfrm>
          <a:prstGeom prst="line">
            <a:avLst/>
          </a:prstGeom>
          <a:ln/>
        </p:spPr>
        <p:style>
          <a:lnRef idx="2">
            <a:schemeClr val="dk1"/>
          </a:lnRef>
          <a:fillRef idx="0">
            <a:schemeClr val="dk1"/>
          </a:fillRef>
          <a:effectRef idx="1">
            <a:schemeClr val="dk1"/>
          </a:effectRef>
          <a:fontRef idx="minor">
            <a:schemeClr val="tx1"/>
          </a:fontRef>
        </p:style>
      </p:cxnSp>
      <p:cxnSp>
        <p:nvCxnSpPr>
          <p:cNvPr id="20" name="Straight Connector 19">
            <a:extLst>
              <a:ext uri="{FF2B5EF4-FFF2-40B4-BE49-F238E27FC236}">
                <a16:creationId xmlns:a16="http://schemas.microsoft.com/office/drawing/2014/main" id="{F838DB08-9AF7-488E-BEE8-01E686139458}"/>
              </a:ext>
            </a:extLst>
          </p:cNvPr>
          <p:cNvCxnSpPr>
            <a:cxnSpLocks/>
          </p:cNvCxnSpPr>
          <p:nvPr/>
        </p:nvCxnSpPr>
        <p:spPr>
          <a:xfrm>
            <a:off x="2089052" y="4665797"/>
            <a:ext cx="4154654" cy="0"/>
          </a:xfrm>
          <a:prstGeom prst="line">
            <a:avLst/>
          </a:prstGeom>
          <a:ln/>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57599F33-E3E0-4B3F-932E-4EB31B7451AD}"/>
              </a:ext>
            </a:extLst>
          </p:cNvPr>
          <p:cNvCxnSpPr>
            <a:cxnSpLocks/>
          </p:cNvCxnSpPr>
          <p:nvPr/>
        </p:nvCxnSpPr>
        <p:spPr>
          <a:xfrm>
            <a:off x="2382126" y="4984655"/>
            <a:ext cx="3854546" cy="0"/>
          </a:xfrm>
          <a:prstGeom prst="line">
            <a:avLst/>
          </a:prstGeom>
          <a:ln/>
        </p:spPr>
        <p:style>
          <a:lnRef idx="2">
            <a:schemeClr val="dk1"/>
          </a:lnRef>
          <a:fillRef idx="0">
            <a:schemeClr val="dk1"/>
          </a:fillRef>
          <a:effectRef idx="1">
            <a:schemeClr val="dk1"/>
          </a:effectRef>
          <a:fontRef idx="minor">
            <a:schemeClr val="tx1"/>
          </a:fontRef>
        </p:style>
      </p:cxnSp>
      <p:cxnSp>
        <p:nvCxnSpPr>
          <p:cNvPr id="22" name="Straight Connector 21">
            <a:extLst>
              <a:ext uri="{FF2B5EF4-FFF2-40B4-BE49-F238E27FC236}">
                <a16:creationId xmlns:a16="http://schemas.microsoft.com/office/drawing/2014/main" id="{65079835-F024-4753-A1D1-4F08F4A1EA53}"/>
              </a:ext>
            </a:extLst>
          </p:cNvPr>
          <p:cNvCxnSpPr>
            <a:cxnSpLocks/>
          </p:cNvCxnSpPr>
          <p:nvPr/>
        </p:nvCxnSpPr>
        <p:spPr>
          <a:xfrm>
            <a:off x="1012874" y="5315245"/>
            <a:ext cx="5237866" cy="0"/>
          </a:xfrm>
          <a:prstGeom prst="line">
            <a:avLst/>
          </a:prstGeom>
          <a:ln/>
        </p:spPr>
        <p:style>
          <a:lnRef idx="2">
            <a:schemeClr val="dk1"/>
          </a:lnRef>
          <a:fillRef idx="0">
            <a:schemeClr val="dk1"/>
          </a:fillRef>
          <a:effectRef idx="1">
            <a:schemeClr val="dk1"/>
          </a:effectRef>
          <a:fontRef idx="minor">
            <a:schemeClr val="tx1"/>
          </a:fontRef>
        </p:style>
      </p:cxnSp>
      <p:cxnSp>
        <p:nvCxnSpPr>
          <p:cNvPr id="25" name="Straight Connector 24">
            <a:extLst>
              <a:ext uri="{FF2B5EF4-FFF2-40B4-BE49-F238E27FC236}">
                <a16:creationId xmlns:a16="http://schemas.microsoft.com/office/drawing/2014/main" id="{6D28F91D-B009-4B5B-9093-694E619AC662}"/>
              </a:ext>
            </a:extLst>
          </p:cNvPr>
          <p:cNvCxnSpPr>
            <a:cxnSpLocks/>
          </p:cNvCxnSpPr>
          <p:nvPr/>
        </p:nvCxnSpPr>
        <p:spPr>
          <a:xfrm>
            <a:off x="499403" y="5629422"/>
            <a:ext cx="5751337" cy="0"/>
          </a:xfrm>
          <a:prstGeom prst="line">
            <a:avLst/>
          </a:prstGeom>
          <a:ln/>
        </p:spPr>
        <p:style>
          <a:lnRef idx="2">
            <a:schemeClr val="dk1"/>
          </a:lnRef>
          <a:fillRef idx="0">
            <a:schemeClr val="dk1"/>
          </a:fillRef>
          <a:effectRef idx="1">
            <a:schemeClr val="dk1"/>
          </a:effectRef>
          <a:fontRef idx="minor">
            <a:schemeClr val="tx1"/>
          </a:fontRef>
        </p:style>
      </p:cxnSp>
      <p:pic>
        <p:nvPicPr>
          <p:cNvPr id="27" name="Picture 26">
            <a:extLst>
              <a:ext uri="{FF2B5EF4-FFF2-40B4-BE49-F238E27FC236}">
                <a16:creationId xmlns:a16="http://schemas.microsoft.com/office/drawing/2014/main" id="{09E2B028-0F1C-4232-8D7A-212C4E1D8F7F}"/>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10616" t="60207" r="73461" b="32899"/>
          <a:stretch/>
        </p:blipFill>
        <p:spPr>
          <a:xfrm>
            <a:off x="728025" y="6550927"/>
            <a:ext cx="1092039" cy="668174"/>
          </a:xfrm>
          <a:prstGeom prst="rect">
            <a:avLst/>
          </a:prstGeom>
        </p:spPr>
      </p:pic>
      <p:pic>
        <p:nvPicPr>
          <p:cNvPr id="28" name="Picture 27">
            <a:extLst>
              <a:ext uri="{FF2B5EF4-FFF2-40B4-BE49-F238E27FC236}">
                <a16:creationId xmlns:a16="http://schemas.microsoft.com/office/drawing/2014/main" id="{71A27B9B-AF33-49AB-9EE6-F9882A77A1CA}"/>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25000"/>
                    </a14:imgEffect>
                  </a14:imgLayer>
                </a14:imgProps>
              </a:ext>
              <a:ext uri="{28A0092B-C50C-407E-A947-70E740481C1C}">
                <a14:useLocalDpi xmlns:a14="http://schemas.microsoft.com/office/drawing/2010/main" val="0"/>
              </a:ext>
            </a:extLst>
          </a:blip>
          <a:srcRect l="63046" t="60207" r="7762" b="33189"/>
          <a:stretch/>
        </p:blipFill>
        <p:spPr>
          <a:xfrm>
            <a:off x="4179203" y="6700235"/>
            <a:ext cx="2001984" cy="640078"/>
          </a:xfrm>
          <a:prstGeom prst="rect">
            <a:avLst/>
          </a:prstGeom>
        </p:spPr>
      </p:pic>
      <p:sp>
        <p:nvSpPr>
          <p:cNvPr id="29" name="Rectangle 28">
            <a:extLst>
              <a:ext uri="{FF2B5EF4-FFF2-40B4-BE49-F238E27FC236}">
                <a16:creationId xmlns:a16="http://schemas.microsoft.com/office/drawing/2014/main" id="{8BBA075D-27AD-4DCC-BD14-520580BD7221}"/>
              </a:ext>
            </a:extLst>
          </p:cNvPr>
          <p:cNvSpPr/>
          <p:nvPr/>
        </p:nvSpPr>
        <p:spPr>
          <a:xfrm>
            <a:off x="1030292" y="7183236"/>
            <a:ext cx="633046" cy="1657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BDDAD73-DB73-4404-A748-52527E262249}"/>
              </a:ext>
            </a:extLst>
          </p:cNvPr>
          <p:cNvSpPr txBox="1"/>
          <p:nvPr/>
        </p:nvSpPr>
        <p:spPr>
          <a:xfrm>
            <a:off x="449345" y="7123608"/>
            <a:ext cx="1569660" cy="307777"/>
          </a:xfrm>
          <a:prstGeom prst="rect">
            <a:avLst/>
          </a:prstGeom>
          <a:noFill/>
        </p:spPr>
        <p:txBody>
          <a:bodyPr wrap="none" rtlCol="0">
            <a:spAutoFit/>
          </a:bodyPr>
          <a:lstStyle/>
          <a:p>
            <a:r>
              <a:rPr lang="en-US" sz="1400" dirty="0">
                <a:latin typeface="Aparajita" panose="02020603050405020304" pitchFamily="18" charset="0"/>
                <a:cs typeface="Aparajita" panose="02020603050405020304" pitchFamily="18" charset="0"/>
              </a:rPr>
              <a:t>Checked &amp; Verified By</a:t>
            </a:r>
          </a:p>
        </p:txBody>
      </p:sp>
      <p:sp>
        <p:nvSpPr>
          <p:cNvPr id="31" name="TextBox 30">
            <a:extLst>
              <a:ext uri="{FF2B5EF4-FFF2-40B4-BE49-F238E27FC236}">
                <a16:creationId xmlns:a16="http://schemas.microsoft.com/office/drawing/2014/main" id="{32E40A63-1FD6-4956-920E-1B35560932CF}"/>
              </a:ext>
            </a:extLst>
          </p:cNvPr>
          <p:cNvSpPr txBox="1"/>
          <p:nvPr/>
        </p:nvSpPr>
        <p:spPr>
          <a:xfrm>
            <a:off x="4105249" y="7236519"/>
            <a:ext cx="2268570" cy="338554"/>
          </a:xfrm>
          <a:prstGeom prst="rect">
            <a:avLst/>
          </a:prstGeom>
          <a:noFill/>
        </p:spPr>
        <p:txBody>
          <a:bodyPr wrap="none" rtlCol="0">
            <a:spAutoFit/>
          </a:bodyPr>
          <a:lstStyle/>
          <a:p>
            <a:r>
              <a:rPr lang="en-US" sz="1600" b="1" dirty="0">
                <a:latin typeface="Aparajita" panose="02020603050405020304" pitchFamily="18" charset="0"/>
                <a:cs typeface="Aparajita" panose="02020603050405020304" pitchFamily="18" charset="0"/>
              </a:rPr>
              <a:t>Assistant Registrar (Records)</a:t>
            </a:r>
          </a:p>
        </p:txBody>
      </p:sp>
      <p:sp>
        <p:nvSpPr>
          <p:cNvPr id="32" name="TextBox 31">
            <a:extLst>
              <a:ext uri="{FF2B5EF4-FFF2-40B4-BE49-F238E27FC236}">
                <a16:creationId xmlns:a16="http://schemas.microsoft.com/office/drawing/2014/main" id="{601C230C-D3DE-4386-8D2B-2DABA13D0B55}"/>
              </a:ext>
            </a:extLst>
          </p:cNvPr>
          <p:cNvSpPr txBox="1"/>
          <p:nvPr/>
        </p:nvSpPr>
        <p:spPr>
          <a:xfrm>
            <a:off x="449345" y="7657174"/>
            <a:ext cx="5794361" cy="800219"/>
          </a:xfrm>
          <a:prstGeom prst="rect">
            <a:avLst/>
          </a:prstGeom>
          <a:noFill/>
        </p:spPr>
        <p:txBody>
          <a:bodyPr wrap="square" rtlCol="0">
            <a:spAutoFit/>
          </a:bodyPr>
          <a:lstStyle/>
          <a:p>
            <a:r>
              <a:rPr lang="en-US" sz="1050" dirty="0">
                <a:latin typeface="Aparajita" panose="02020603050405020304" pitchFamily="18" charset="0"/>
                <a:cs typeface="Aparajita" panose="02020603050405020304" pitchFamily="18" charset="0"/>
              </a:rPr>
              <a:t>This is a system generated certificate does not required any seal.</a:t>
            </a:r>
          </a:p>
          <a:p>
            <a:endParaRPr lang="en-US" sz="1100" dirty="0">
              <a:latin typeface="Aparajita" panose="02020603050405020304" pitchFamily="18" charset="0"/>
              <a:cs typeface="Aparajita" panose="02020603050405020304" pitchFamily="18" charset="0"/>
            </a:endParaRPr>
          </a:p>
          <a:p>
            <a:pPr algn="just"/>
            <a:r>
              <a:rPr lang="en-US" sz="800" b="1" dirty="0">
                <a:latin typeface="Aparajita" panose="02020603050405020304" pitchFamily="18" charset="0"/>
                <a:cs typeface="Aparajita" panose="02020603050405020304" pitchFamily="18" charset="0"/>
              </a:rPr>
              <a:t>Disclaimer</a:t>
            </a:r>
            <a:r>
              <a:rPr lang="en-US" sz="800" b="1" spc="100" dirty="0">
                <a:latin typeface="Aparajita" panose="02020603050405020304" pitchFamily="18" charset="0"/>
                <a:cs typeface="Aparajita" panose="02020603050405020304" pitchFamily="18" charset="0"/>
              </a:rPr>
              <a:t>:     </a:t>
            </a:r>
            <a:r>
              <a:rPr lang="en-US" sz="800" b="0" i="0" kern="0" dirty="0">
                <a:effectLst/>
                <a:latin typeface="Aparajita" panose="02020603050405020304" pitchFamily="18" charset="0"/>
                <a:cs typeface="Aparajita" panose="02020603050405020304" pitchFamily="18" charset="0"/>
              </a:rPr>
              <a:t>This certificate is issued on the basis of information available in the office of records on the date of its issue and the University reserves the right to update/change any information contained herein without notice further the University expressly disclaims all obligations to confirm the accuracy of any of the particulars in this certificate </a:t>
            </a:r>
            <a:r>
              <a:rPr lang="en-US" sz="800" kern="0" dirty="0">
                <a:latin typeface="Aparajita" panose="02020603050405020304" pitchFamily="18" charset="0"/>
                <a:cs typeface="Aparajita" panose="02020603050405020304" pitchFamily="18" charset="0"/>
              </a:rPr>
              <a:t>b</a:t>
            </a:r>
            <a:r>
              <a:rPr lang="en-US" sz="800" b="0" i="0" kern="0" dirty="0">
                <a:effectLst/>
                <a:latin typeface="Aparajita" panose="02020603050405020304" pitchFamily="18" charset="0"/>
                <a:cs typeface="Aparajita" panose="02020603050405020304" pitchFamily="18" charset="0"/>
              </a:rPr>
              <a:t>ased upon information submitted by the candidate</a:t>
            </a:r>
            <a:endParaRPr lang="en-US" sz="800" b="1" kern="0" dirty="0">
              <a:latin typeface="Aparajita" panose="02020603050405020304" pitchFamily="18" charset="0"/>
              <a:cs typeface="Aparajita" panose="02020603050405020304" pitchFamily="18" charset="0"/>
            </a:endParaRPr>
          </a:p>
        </p:txBody>
      </p:sp>
      <p:sp>
        <p:nvSpPr>
          <p:cNvPr id="34" name="TextBox 33">
            <a:extLst>
              <a:ext uri="{FF2B5EF4-FFF2-40B4-BE49-F238E27FC236}">
                <a16:creationId xmlns:a16="http://schemas.microsoft.com/office/drawing/2014/main" id="{6394B560-6CF1-46EB-A1AB-814231DFB81E}"/>
              </a:ext>
            </a:extLst>
          </p:cNvPr>
          <p:cNvSpPr txBox="1"/>
          <p:nvPr/>
        </p:nvSpPr>
        <p:spPr>
          <a:xfrm>
            <a:off x="5510462" y="8695306"/>
            <a:ext cx="1162666" cy="282770"/>
          </a:xfrm>
          <a:prstGeom prst="rect">
            <a:avLst/>
          </a:prstGeom>
          <a:noFill/>
        </p:spPr>
        <p:txBody>
          <a:bodyPr wrap="square">
            <a:spAutoFit/>
          </a:bodyPr>
          <a:lstStyle/>
          <a:p>
            <a:pPr>
              <a:lnSpc>
                <a:spcPct val="150000"/>
              </a:lnSpc>
            </a:pPr>
            <a:r>
              <a:rPr lang="en-US" sz="900" dirty="0">
                <a:latin typeface="Aparajita" panose="02020603050405020304" pitchFamily="18" charset="0"/>
                <a:cs typeface="Aparajita" panose="02020603050405020304" pitchFamily="18" charset="0"/>
              </a:rPr>
              <a:t>FRM048879</a:t>
            </a:r>
            <a:endParaRPr lang="en-US" sz="900" dirty="0"/>
          </a:p>
        </p:txBody>
      </p:sp>
      <p:cxnSp>
        <p:nvCxnSpPr>
          <p:cNvPr id="26" name="Straight Connector 25">
            <a:extLst>
              <a:ext uri="{FF2B5EF4-FFF2-40B4-BE49-F238E27FC236}">
                <a16:creationId xmlns:a16="http://schemas.microsoft.com/office/drawing/2014/main" id="{6E2EE75A-83DD-4251-BA87-2B4EF655A399}"/>
              </a:ext>
            </a:extLst>
          </p:cNvPr>
          <p:cNvCxnSpPr>
            <a:cxnSpLocks/>
          </p:cNvCxnSpPr>
          <p:nvPr/>
        </p:nvCxnSpPr>
        <p:spPr>
          <a:xfrm>
            <a:off x="0" y="9317114"/>
            <a:ext cx="6721131" cy="0"/>
          </a:xfrm>
          <a:prstGeom prst="line">
            <a:avLst/>
          </a:prstGeom>
          <a:ln>
            <a:solidFill>
              <a:schemeClr val="bg1">
                <a:lumMod val="50000"/>
              </a:schemeClr>
            </a:solidFill>
          </a:ln>
        </p:spPr>
        <p:style>
          <a:lnRef idx="2">
            <a:schemeClr val="dk1"/>
          </a:lnRef>
          <a:fillRef idx="0">
            <a:schemeClr val="dk1"/>
          </a:fillRef>
          <a:effectRef idx="1">
            <a:schemeClr val="dk1"/>
          </a:effectRef>
          <a:fontRef idx="minor">
            <a:schemeClr val="tx1"/>
          </a:fontRef>
        </p:style>
      </p:cxnSp>
      <p:sp>
        <p:nvSpPr>
          <p:cNvPr id="33" name="TextBox 32">
            <a:extLst>
              <a:ext uri="{FF2B5EF4-FFF2-40B4-BE49-F238E27FC236}">
                <a16:creationId xmlns:a16="http://schemas.microsoft.com/office/drawing/2014/main" id="{1927F31C-D04C-43D0-994C-1C8EB23F0F58}"/>
              </a:ext>
            </a:extLst>
          </p:cNvPr>
          <p:cNvSpPr txBox="1"/>
          <p:nvPr/>
        </p:nvSpPr>
        <p:spPr>
          <a:xfrm>
            <a:off x="395012" y="9402930"/>
            <a:ext cx="5880136" cy="369332"/>
          </a:xfrm>
          <a:prstGeom prst="rect">
            <a:avLst/>
          </a:prstGeom>
          <a:noFill/>
        </p:spPr>
        <p:txBody>
          <a:bodyPr wrap="none" rtlCol="0">
            <a:spAutoFit/>
          </a:bodyPr>
          <a:lstStyle/>
          <a:p>
            <a:r>
              <a:rPr lang="en-US" sz="900" dirty="0">
                <a:solidFill>
                  <a:schemeClr val="tx1">
                    <a:lumMod val="75000"/>
                    <a:lumOff val="25000"/>
                  </a:schemeClr>
                </a:solidFill>
                <a:latin typeface="Gill Sans MT" panose="020B0502020104020203" pitchFamily="34" charset="0"/>
              </a:rPr>
              <a:t>Jalandhar-Delhi </a:t>
            </a:r>
            <a:r>
              <a:rPr lang="en-US" sz="900" dirty="0" err="1">
                <a:solidFill>
                  <a:schemeClr val="tx1">
                    <a:lumMod val="75000"/>
                    <a:lumOff val="25000"/>
                  </a:schemeClr>
                </a:solidFill>
                <a:latin typeface="Gill Sans MT" panose="020B0502020104020203" pitchFamily="34" charset="0"/>
              </a:rPr>
              <a:t>G.T.Road</a:t>
            </a:r>
            <a:r>
              <a:rPr lang="en-US" sz="900" dirty="0">
                <a:solidFill>
                  <a:schemeClr val="tx1">
                    <a:lumMod val="75000"/>
                    <a:lumOff val="25000"/>
                  </a:schemeClr>
                </a:solidFill>
                <a:latin typeface="Gill Sans MT" panose="020B0502020104020203" pitchFamily="34" charset="0"/>
              </a:rPr>
              <a:t> , Phagwara, Punjab (India) – 144411</a:t>
            </a:r>
          </a:p>
          <a:p>
            <a:r>
              <a:rPr lang="en-US" sz="900" dirty="0">
                <a:solidFill>
                  <a:schemeClr val="tx1">
                    <a:lumMod val="75000"/>
                    <a:lumOff val="25000"/>
                  </a:schemeClr>
                </a:solidFill>
                <a:latin typeface="Gill Sans MT" panose="020B0502020104020203" pitchFamily="34" charset="0"/>
              </a:rPr>
              <a:t>For enquiry : Ph : +91-1824-444538, 444548   Fax : 01824-506111   E-mail : ao.records@lpu.co.in     website : www.lpu.in</a:t>
            </a:r>
          </a:p>
        </p:txBody>
      </p:sp>
    </p:spTree>
    <p:extLst>
      <p:ext uri="{BB962C8B-B14F-4D97-AF65-F5344CB8AC3E}">
        <p14:creationId xmlns:p14="http://schemas.microsoft.com/office/powerpoint/2010/main" val="4235908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458453A8-2C12-4B15-9A42-6D78D706B8C7}"/>
              </a:ext>
            </a:extLst>
          </p:cNvPr>
          <p:cNvSpPr/>
          <p:nvPr/>
        </p:nvSpPr>
        <p:spPr>
          <a:xfrm>
            <a:off x="85279" y="198782"/>
            <a:ext cx="6687442" cy="9552588"/>
          </a:xfrm>
          <a:prstGeom prst="rect">
            <a:avLst/>
          </a:prstGeom>
          <a:noFill/>
          <a:ln w="28575">
            <a:solidFill>
              <a:srgbClr val="F09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F0DFE8CF-6CAF-4EE4-B262-A9624E29885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9381" t="24241" r="19175" b="34367"/>
          <a:stretch/>
        </p:blipFill>
        <p:spPr>
          <a:xfrm>
            <a:off x="1973239" y="154630"/>
            <a:ext cx="2911522" cy="1066479"/>
          </a:xfrm>
          <a:prstGeom prst="rect">
            <a:avLst/>
          </a:prstGeom>
        </p:spPr>
      </p:pic>
      <p:sp>
        <p:nvSpPr>
          <p:cNvPr id="4" name="TextBox 3">
            <a:extLst>
              <a:ext uri="{FF2B5EF4-FFF2-40B4-BE49-F238E27FC236}">
                <a16:creationId xmlns:a16="http://schemas.microsoft.com/office/drawing/2014/main" id="{FFBF6E11-7C4D-498C-A854-BCF29894329C}"/>
              </a:ext>
            </a:extLst>
          </p:cNvPr>
          <p:cNvSpPr txBox="1"/>
          <p:nvPr/>
        </p:nvSpPr>
        <p:spPr>
          <a:xfrm>
            <a:off x="1957006" y="1221323"/>
            <a:ext cx="3005859" cy="230832"/>
          </a:xfrm>
          <a:prstGeom prst="rect">
            <a:avLst/>
          </a:prstGeom>
          <a:noFill/>
        </p:spPr>
        <p:txBody>
          <a:bodyPr wrap="square" rtlCol="0">
            <a:spAutoFit/>
          </a:bodyPr>
          <a:lstStyle/>
          <a:p>
            <a:r>
              <a:rPr lang="en-US" sz="900" kern="800" dirty="0">
                <a:solidFill>
                  <a:schemeClr val="tx1">
                    <a:lumMod val="75000"/>
                    <a:lumOff val="25000"/>
                  </a:schemeClr>
                </a:solidFill>
                <a:latin typeface="Calibri" panose="020F0502020204030204" pitchFamily="34" charset="0"/>
                <a:cs typeface="Calibri" panose="020F0502020204030204" pitchFamily="34" charset="0"/>
              </a:rPr>
              <a:t>Jalandhar-Delhi G.T. Road, Phagwara, Punjab (India)-144411</a:t>
            </a:r>
          </a:p>
        </p:txBody>
      </p:sp>
      <p:sp>
        <p:nvSpPr>
          <p:cNvPr id="5" name="TextBox 4">
            <a:extLst>
              <a:ext uri="{FF2B5EF4-FFF2-40B4-BE49-F238E27FC236}">
                <a16:creationId xmlns:a16="http://schemas.microsoft.com/office/drawing/2014/main" id="{1EE77F64-462E-435A-ABE6-A1127AB1711B}"/>
              </a:ext>
            </a:extLst>
          </p:cNvPr>
          <p:cNvSpPr txBox="1"/>
          <p:nvPr/>
        </p:nvSpPr>
        <p:spPr>
          <a:xfrm>
            <a:off x="1941114" y="1432105"/>
            <a:ext cx="3152043" cy="307777"/>
          </a:xfrm>
          <a:prstGeom prst="rect">
            <a:avLst/>
          </a:prstGeom>
          <a:noFill/>
        </p:spPr>
        <p:txBody>
          <a:bodyPr wrap="square">
            <a:spAutoFit/>
          </a:bodyPr>
          <a:lstStyle/>
          <a:p>
            <a:r>
              <a:rPr lang="en-US" sz="700" kern="800" dirty="0">
                <a:latin typeface="Dubai Medium" panose="020B0603030403030204" pitchFamily="34" charset="-78"/>
                <a:cs typeface="Dubai Medium" panose="020B0603030403030204" pitchFamily="34" charset="-78"/>
              </a:rPr>
              <a:t>Established by the State Legislature of Punjab through the Lovely Professional University Act and Recognized by UGC under Section 2(f) of the UGC Act,1956 </a:t>
            </a:r>
          </a:p>
        </p:txBody>
      </p:sp>
      <p:sp>
        <p:nvSpPr>
          <p:cNvPr id="6" name="TextBox 5">
            <a:extLst>
              <a:ext uri="{FF2B5EF4-FFF2-40B4-BE49-F238E27FC236}">
                <a16:creationId xmlns:a16="http://schemas.microsoft.com/office/drawing/2014/main" id="{DCA2B535-63A4-4D36-B3CF-DA3502620C1D}"/>
              </a:ext>
            </a:extLst>
          </p:cNvPr>
          <p:cNvSpPr txBox="1"/>
          <p:nvPr/>
        </p:nvSpPr>
        <p:spPr>
          <a:xfrm>
            <a:off x="2644651" y="2015645"/>
            <a:ext cx="1729961" cy="338554"/>
          </a:xfrm>
          <a:prstGeom prst="rect">
            <a:avLst/>
          </a:prstGeom>
          <a:noFill/>
        </p:spPr>
        <p:txBody>
          <a:bodyPr wrap="none" rtlCol="0">
            <a:spAutoFit/>
          </a:bodyPr>
          <a:lstStyle/>
          <a:p>
            <a:r>
              <a:rPr lang="en-US" sz="1600" b="1" u="sng" dirty="0">
                <a:latin typeface="Aparajita" panose="02020603050405020304" pitchFamily="18" charset="0"/>
                <a:cs typeface="Aparajita" panose="02020603050405020304" pitchFamily="18" charset="0"/>
              </a:rPr>
              <a:t>Academic  Transcript</a:t>
            </a:r>
          </a:p>
        </p:txBody>
      </p:sp>
      <p:sp>
        <p:nvSpPr>
          <p:cNvPr id="7" name="TextBox 6">
            <a:extLst>
              <a:ext uri="{FF2B5EF4-FFF2-40B4-BE49-F238E27FC236}">
                <a16:creationId xmlns:a16="http://schemas.microsoft.com/office/drawing/2014/main" id="{ADA009B1-4F19-4EE3-AA7B-02B58E3EA0ED}"/>
              </a:ext>
            </a:extLst>
          </p:cNvPr>
          <p:cNvSpPr txBox="1"/>
          <p:nvPr/>
        </p:nvSpPr>
        <p:spPr>
          <a:xfrm>
            <a:off x="448408" y="2214925"/>
            <a:ext cx="1978427" cy="996427"/>
          </a:xfrm>
          <a:prstGeom prst="rect">
            <a:avLst/>
          </a:prstGeom>
          <a:noFill/>
        </p:spPr>
        <p:txBody>
          <a:bodyPr wrap="none" rtlCol="0">
            <a:spAutoFit/>
          </a:bodyPr>
          <a:lstStyle/>
          <a:p>
            <a:pPr>
              <a:lnSpc>
                <a:spcPct val="150000"/>
              </a:lnSpc>
            </a:pPr>
            <a:r>
              <a:rPr lang="en-US" sz="1000" b="1" dirty="0">
                <a:latin typeface="Aparajita" panose="02020603050405020304" pitchFamily="18" charset="0"/>
                <a:cs typeface="Aparajita" panose="02020603050405020304" pitchFamily="18" charset="0"/>
              </a:rPr>
              <a:t>Student Name	:   Gurpreet Singh</a:t>
            </a:r>
          </a:p>
          <a:p>
            <a:pPr>
              <a:lnSpc>
                <a:spcPct val="150000"/>
              </a:lnSpc>
            </a:pPr>
            <a:r>
              <a:rPr lang="en-US" sz="1000" b="1" dirty="0">
                <a:latin typeface="Aparajita" panose="02020603050405020304" pitchFamily="18" charset="0"/>
                <a:cs typeface="Aparajita" panose="02020603050405020304" pitchFamily="18" charset="0"/>
              </a:rPr>
              <a:t>Registration no.	:   11801056</a:t>
            </a:r>
          </a:p>
          <a:p>
            <a:pPr>
              <a:lnSpc>
                <a:spcPct val="150000"/>
              </a:lnSpc>
            </a:pPr>
            <a:r>
              <a:rPr lang="en-US" sz="1000" b="1" dirty="0">
                <a:latin typeface="Aparajita" panose="02020603050405020304" pitchFamily="18" charset="0"/>
                <a:cs typeface="Aparajita" panose="02020603050405020304" pitchFamily="18" charset="0"/>
              </a:rPr>
              <a:t>Father’s Name	:   Mr. </a:t>
            </a:r>
            <a:r>
              <a:rPr lang="en-US" sz="1000" b="1" dirty="0" err="1">
                <a:latin typeface="Aparajita" panose="02020603050405020304" pitchFamily="18" charset="0"/>
                <a:cs typeface="Aparajita" panose="02020603050405020304" pitchFamily="18" charset="0"/>
              </a:rPr>
              <a:t>Jagtar</a:t>
            </a:r>
            <a:r>
              <a:rPr lang="en-US" sz="1000" b="1" dirty="0">
                <a:latin typeface="Aparajita" panose="02020603050405020304" pitchFamily="18" charset="0"/>
                <a:cs typeface="Aparajita" panose="02020603050405020304" pitchFamily="18" charset="0"/>
              </a:rPr>
              <a:t> Singh</a:t>
            </a:r>
          </a:p>
          <a:p>
            <a:pPr>
              <a:lnSpc>
                <a:spcPct val="150000"/>
              </a:lnSpc>
            </a:pPr>
            <a:r>
              <a:rPr lang="en-US" sz="1000" b="1" dirty="0">
                <a:latin typeface="Aparajita" panose="02020603050405020304" pitchFamily="18" charset="0"/>
                <a:cs typeface="Aparajita" panose="02020603050405020304" pitchFamily="18" charset="0"/>
              </a:rPr>
              <a:t>Mother’s Name	:   Ms. </a:t>
            </a:r>
            <a:r>
              <a:rPr lang="en-US" sz="1000" b="1" dirty="0" err="1">
                <a:latin typeface="Aparajita" panose="02020603050405020304" pitchFamily="18" charset="0"/>
                <a:cs typeface="Aparajita" panose="02020603050405020304" pitchFamily="18" charset="0"/>
              </a:rPr>
              <a:t>Baljeet</a:t>
            </a:r>
            <a:r>
              <a:rPr lang="en-US" sz="1000" b="1" dirty="0">
                <a:latin typeface="Aparajita" panose="02020603050405020304" pitchFamily="18" charset="0"/>
                <a:cs typeface="Aparajita" panose="02020603050405020304" pitchFamily="18" charset="0"/>
              </a:rPr>
              <a:t> Kaur</a:t>
            </a:r>
          </a:p>
        </p:txBody>
      </p:sp>
      <p:sp>
        <p:nvSpPr>
          <p:cNvPr id="8" name="TextBox 7">
            <a:extLst>
              <a:ext uri="{FF2B5EF4-FFF2-40B4-BE49-F238E27FC236}">
                <a16:creationId xmlns:a16="http://schemas.microsoft.com/office/drawing/2014/main" id="{5794AE00-DA65-4950-ACDF-B88898E99C86}"/>
              </a:ext>
            </a:extLst>
          </p:cNvPr>
          <p:cNvSpPr txBox="1"/>
          <p:nvPr/>
        </p:nvSpPr>
        <p:spPr>
          <a:xfrm>
            <a:off x="3495012" y="2177567"/>
            <a:ext cx="2194832" cy="1227259"/>
          </a:xfrm>
          <a:prstGeom prst="rect">
            <a:avLst/>
          </a:prstGeom>
          <a:noFill/>
        </p:spPr>
        <p:txBody>
          <a:bodyPr wrap="none" rtlCol="0">
            <a:spAutoFit/>
          </a:bodyPr>
          <a:lstStyle/>
          <a:p>
            <a:pPr>
              <a:lnSpc>
                <a:spcPct val="200000"/>
              </a:lnSpc>
            </a:pPr>
            <a:r>
              <a:rPr lang="en-US" sz="1000" b="1" dirty="0" err="1">
                <a:latin typeface="Aparajita" panose="02020603050405020304" pitchFamily="18" charset="0"/>
                <a:cs typeface="Aparajita" panose="02020603050405020304" pitchFamily="18" charset="0"/>
              </a:rPr>
              <a:t>Programme</a:t>
            </a:r>
            <a:r>
              <a:rPr lang="en-US" sz="1000" b="1" dirty="0">
                <a:latin typeface="Aparajita" panose="02020603050405020304" pitchFamily="18" charset="0"/>
                <a:cs typeface="Aparajita" panose="02020603050405020304" pitchFamily="18" charset="0"/>
              </a:rPr>
              <a:t> :     </a:t>
            </a:r>
            <a:r>
              <a:rPr lang="en-US" sz="800" b="1" dirty="0">
                <a:latin typeface="Aparajita" panose="02020603050405020304" pitchFamily="18" charset="0"/>
                <a:cs typeface="Aparajita" panose="02020603050405020304" pitchFamily="18" charset="0"/>
              </a:rPr>
              <a:t>Bachelor of Business Administration</a:t>
            </a:r>
          </a:p>
          <a:p>
            <a:pPr>
              <a:lnSpc>
                <a:spcPct val="200000"/>
              </a:lnSpc>
            </a:pPr>
            <a:r>
              <a:rPr lang="en-US" sz="1000" b="1" dirty="0">
                <a:latin typeface="Aparajita" panose="02020603050405020304" pitchFamily="18" charset="0"/>
                <a:cs typeface="Aparajita" panose="02020603050405020304" pitchFamily="18" charset="0"/>
              </a:rPr>
              <a:t>Mode	    :     </a:t>
            </a:r>
            <a:r>
              <a:rPr lang="en-US" sz="900" b="1" dirty="0">
                <a:latin typeface="Aparajita" panose="02020603050405020304" pitchFamily="18" charset="0"/>
                <a:cs typeface="Aparajita" panose="02020603050405020304" pitchFamily="18" charset="0"/>
              </a:rPr>
              <a:t>Online Education Mode</a:t>
            </a:r>
            <a:endParaRPr lang="en-US" sz="900" b="1" dirty="0">
              <a:cs typeface="Aparajita" panose="02020603050405020304" pitchFamily="18" charset="0"/>
            </a:endParaRPr>
          </a:p>
          <a:p>
            <a:pPr>
              <a:lnSpc>
                <a:spcPct val="200000"/>
              </a:lnSpc>
            </a:pPr>
            <a:r>
              <a:rPr lang="en-US" sz="1000" b="1" dirty="0">
                <a:latin typeface="Aparajita" panose="02020603050405020304" pitchFamily="18" charset="0"/>
                <a:cs typeface="Aparajita" panose="02020603050405020304" pitchFamily="18" charset="0"/>
              </a:rPr>
              <a:t>Date of initial registration  : August,2017</a:t>
            </a:r>
          </a:p>
          <a:p>
            <a:pPr>
              <a:lnSpc>
                <a:spcPct val="150000"/>
              </a:lnSpc>
            </a:pPr>
            <a:endParaRPr lang="en-US" sz="1000" b="1" dirty="0">
              <a:latin typeface="Aparajita" panose="02020603050405020304" pitchFamily="18" charset="0"/>
              <a:cs typeface="Aparajita" panose="02020603050405020304" pitchFamily="18" charset="0"/>
            </a:endParaRPr>
          </a:p>
        </p:txBody>
      </p:sp>
      <p:pic>
        <p:nvPicPr>
          <p:cNvPr id="9" name="Picture 8">
            <a:extLst>
              <a:ext uri="{FF2B5EF4-FFF2-40B4-BE49-F238E27FC236}">
                <a16:creationId xmlns:a16="http://schemas.microsoft.com/office/drawing/2014/main" id="{468E86BB-C24F-4F9F-A051-365B32C99F9C}"/>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28069" b="41963" l="77113" r="91444">
                        <a14:foregroundMark x1="85039" y1="30735" x2="82205" y2="33926"/>
                        <a14:foregroundMark x1="85354" y1="31260" x2="85407" y2="33724"/>
                        <a14:foregroundMark x1="85407" y1="30372" x2="88819" y2="33239"/>
                        <a14:foregroundMark x1="88819" y1="32472" x2="88661" y2="31704"/>
                        <a14:foregroundMark x1="88609" y1="31704" x2="86142" y2="30250"/>
                        <a14:foregroundMark x1="85354" y1="29725" x2="89186" y2="30897"/>
                        <a14:foregroundMark x1="89186" y1="30897" x2="89239" y2="32876"/>
                        <a14:foregroundMark x1="89554" y1="31058" x2="90131" y2="33441"/>
                        <a14:foregroundMark x1="90131" y1="33441" x2="90131" y2="33441"/>
                        <a14:foregroundMark x1="83097" y1="31018" x2="83097" y2="31018"/>
                        <a14:foregroundMark x1="83412" y1="32391" x2="83412" y2="32391"/>
                        <a14:foregroundMark x1="81995" y1="31745" x2="81995" y2="31745"/>
                        <a14:foregroundMark x1="81995" y1="31745" x2="81995" y2="31745"/>
                        <a14:foregroundMark x1="81995" y1="31745" x2="81995" y2="31745"/>
                        <a14:foregroundMark x1="81995" y1="31745" x2="81995" y2="31745"/>
                        <a14:foregroundMark x1="81995" y1="31745" x2="80997" y2="32754"/>
                        <a14:foregroundMark x1="80997" y1="32876" x2="80997" y2="32876"/>
                        <a14:foregroundMark x1="82572" y1="30735" x2="81102" y2="32714"/>
                        <a14:foregroundMark x1="80525" y1="33037" x2="79160" y2="36389"/>
                        <a14:foregroundMark x1="81785" y1="36066" x2="81785" y2="36066"/>
                        <a14:foregroundMark x1="85249" y1="29685" x2="79633" y2="30089"/>
                        <a14:foregroundMark x1="79633" y1="30250" x2="79265" y2="33603"/>
                        <a14:foregroundMark x1="88189" y1="29564" x2="82415" y2="28998"/>
                        <a14:foregroundMark x1="79580" y1="30412" x2="78110" y2="33078"/>
                        <a14:foregroundMark x1="78268" y1="33118" x2="78110" y2="36228"/>
                        <a14:backgroundMark x1="79895" y1="29927" x2="79895" y2="29927"/>
                      </a14:backgroundRemoval>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l="76842" t="27724" r="8070" b="57873"/>
          <a:stretch/>
        </p:blipFill>
        <p:spPr>
          <a:xfrm>
            <a:off x="5609486" y="618725"/>
            <a:ext cx="655027" cy="847226"/>
          </a:xfrm>
          <a:prstGeom prst="rect">
            <a:avLst/>
          </a:prstGeom>
        </p:spPr>
      </p:pic>
      <p:sp>
        <p:nvSpPr>
          <p:cNvPr id="10" name="TextBox 9">
            <a:extLst>
              <a:ext uri="{FF2B5EF4-FFF2-40B4-BE49-F238E27FC236}">
                <a16:creationId xmlns:a16="http://schemas.microsoft.com/office/drawing/2014/main" id="{F8B7BCAF-6216-4FCC-BD2D-D7884C710B07}"/>
              </a:ext>
            </a:extLst>
          </p:cNvPr>
          <p:cNvSpPr txBox="1"/>
          <p:nvPr/>
        </p:nvSpPr>
        <p:spPr>
          <a:xfrm>
            <a:off x="5543301" y="688395"/>
            <a:ext cx="787395" cy="707886"/>
          </a:xfrm>
          <a:prstGeom prst="rect">
            <a:avLst/>
          </a:prstGeom>
          <a:noFill/>
        </p:spPr>
        <p:txBody>
          <a:bodyPr wrap="none" rtlCol="0">
            <a:spAutoFit/>
          </a:bodyPr>
          <a:lstStyle/>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endParaRPr lang="en-US" sz="500" dirty="0">
              <a:solidFill>
                <a:schemeClr val="accent2">
                  <a:lumMod val="20000"/>
                  <a:lumOff val="80000"/>
                </a:schemeClr>
              </a:solidFill>
            </a:endParaRPr>
          </a:p>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endParaRPr lang="en-US" sz="500" dirty="0">
              <a:solidFill>
                <a:schemeClr val="accent2">
                  <a:lumMod val="20000"/>
                  <a:lumOff val="80000"/>
                </a:schemeClr>
              </a:solidFill>
            </a:endParaRPr>
          </a:p>
        </p:txBody>
      </p:sp>
      <p:graphicFrame>
        <p:nvGraphicFramePr>
          <p:cNvPr id="13" name="Table 12">
            <a:extLst>
              <a:ext uri="{FF2B5EF4-FFF2-40B4-BE49-F238E27FC236}">
                <a16:creationId xmlns:a16="http://schemas.microsoft.com/office/drawing/2014/main" id="{E08CC88C-BC39-4DD5-B45E-2873F5DABBF4}"/>
              </a:ext>
            </a:extLst>
          </p:cNvPr>
          <p:cNvGraphicFramePr>
            <a:graphicFrameLocks noGrp="1"/>
          </p:cNvGraphicFramePr>
          <p:nvPr>
            <p:extLst>
              <p:ext uri="{D42A27DB-BD31-4B8C-83A1-F6EECF244321}">
                <p14:modId xmlns:p14="http://schemas.microsoft.com/office/powerpoint/2010/main" val="2883054267"/>
              </p:ext>
            </p:extLst>
          </p:nvPr>
        </p:nvGraphicFramePr>
        <p:xfrm>
          <a:off x="537764" y="3228814"/>
          <a:ext cx="5852568" cy="1108082"/>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TERM-I                                                                                 TGPA : 7.20              Equivalent percentage : 72.00 %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u="none" strike="noStrike" dirty="0">
                          <a:effectLst/>
                          <a:latin typeface="Aparajita" panose="02020603050405020304" pitchFamily="18" charset="0"/>
                          <a:cs typeface="Aparajita" panose="02020603050405020304" pitchFamily="18" charset="0"/>
                        </a:rPr>
                        <a:t> CAP286 :: WORKSHOP ON COMPUTER APPLICATIONS</a:t>
                      </a:r>
                      <a:endParaRPr lang="en-US" sz="900" b="0"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b"/>
                </a:tc>
                <a:tc>
                  <a:txBody>
                    <a:bodyPr/>
                    <a:lstStyle/>
                    <a:p>
                      <a:pPr algn="ctr" fontAlgn="b"/>
                      <a:r>
                        <a:rPr lang="en-US" sz="1000" u="none" strike="noStrike">
                          <a:effectLst/>
                        </a:rPr>
                        <a:t>2</a:t>
                      </a:r>
                      <a:endParaRPr lang="en-US" sz="1000" b="0" i="0" u="none" strike="noStrike">
                        <a:solidFill>
                          <a:srgbClr val="000000"/>
                        </a:solidFill>
                        <a:effectLst/>
                        <a:latin typeface="Calibri" panose="020F0502020204030204" pitchFamily="34" charset="0"/>
                      </a:endParaRPr>
                    </a:p>
                  </a:txBody>
                  <a:tcPr marL="6986" marR="6986" marT="6986" marB="0" anchor="b"/>
                </a:tc>
                <a:tc>
                  <a:txBody>
                    <a:bodyPr/>
                    <a:lstStyle/>
                    <a:p>
                      <a:pPr algn="ctr" fontAlgn="b"/>
                      <a:r>
                        <a:rPr lang="en-US" sz="1000" u="none" strike="noStrike" dirty="0">
                          <a:effectLst/>
                        </a:rPr>
                        <a:t>O</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u="none" strike="noStrike" dirty="0">
                          <a:effectLst/>
                          <a:latin typeface="Aparajita" panose="02020603050405020304" pitchFamily="18" charset="0"/>
                          <a:cs typeface="Aparajita" panose="02020603050405020304" pitchFamily="18" charset="0"/>
                        </a:rPr>
                        <a:t> ECO113 :: BUSINESS ECONOMICS</a:t>
                      </a:r>
                      <a:endParaRPr lang="en-US" sz="900" b="0"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b"/>
                </a:tc>
                <a:tc>
                  <a:txBody>
                    <a:bodyPr/>
                    <a:lstStyle/>
                    <a:p>
                      <a:pPr algn="ct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u="none" strike="noStrike" dirty="0">
                          <a:effectLst/>
                          <a:latin typeface="Aparajita" panose="02020603050405020304" pitchFamily="18" charset="0"/>
                          <a:cs typeface="Aparajita" panose="02020603050405020304" pitchFamily="18" charset="0"/>
                        </a:rPr>
                        <a:t> MGN101 :: MANAGEMENT PRINCIPLES AND ORGANISATIONAL BEHAVIOUR</a:t>
                      </a:r>
                      <a:endParaRPr lang="en-US" sz="900" b="0"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b"/>
                </a:tc>
                <a:tc>
                  <a:txBody>
                    <a:bodyPr/>
                    <a:lstStyle/>
                    <a:p>
                      <a:pPr algn="ctr" fontAlgn="b"/>
                      <a:r>
                        <a:rPr lang="en-US" sz="1000" u="none" strike="noStrike" dirty="0">
                          <a:effectLst/>
                        </a:rPr>
                        <a:t>5</a:t>
                      </a:r>
                      <a:endParaRPr lang="en-US" sz="1000" b="0" i="0" u="none" strike="noStrike" dirty="0">
                        <a:solidFill>
                          <a:srgbClr val="000000"/>
                        </a:solidFill>
                        <a:effectLst/>
                        <a:latin typeface="Calibri" panose="020F0502020204030204" pitchFamily="34" charset="0"/>
                      </a:endParaRP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u="none" strike="noStrike" dirty="0">
                          <a:effectLst/>
                          <a:latin typeface="Aparajita" panose="02020603050405020304" pitchFamily="18" charset="0"/>
                          <a:cs typeface="Aparajita" panose="02020603050405020304" pitchFamily="18" charset="0"/>
                        </a:rPr>
                        <a:t> MGN303 :: BUSINESS ENVIRONMENT</a:t>
                      </a:r>
                      <a:endParaRPr lang="en-US" sz="900" b="0"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b"/>
                </a:tc>
                <a:tc>
                  <a:txBody>
                    <a:bodyPr/>
                    <a:lstStyle/>
                    <a:p>
                      <a:pPr algn="ctr" fontAlgn="b"/>
                      <a:r>
                        <a:rPr lang="en-US" sz="1000" u="none" strike="noStrike">
                          <a:effectLst/>
                        </a:rPr>
                        <a:t>5</a:t>
                      </a:r>
                      <a:endParaRPr lang="en-US" sz="1000" b="0" i="0" u="none" strike="noStrike">
                        <a:solidFill>
                          <a:srgbClr val="000000"/>
                        </a:solidFill>
                        <a:effectLst/>
                        <a:latin typeface="Calibri" panose="020F0502020204030204" pitchFamily="34" charset="0"/>
                      </a:endParaRP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900" u="none" strike="noStrike" dirty="0">
                          <a:effectLst/>
                          <a:latin typeface="Aparajita" panose="02020603050405020304" pitchFamily="18" charset="0"/>
                          <a:cs typeface="Aparajita" panose="02020603050405020304" pitchFamily="18" charset="0"/>
                        </a:rPr>
                        <a:t> PEL103 :: COMMUNICATION SKILLS</a:t>
                      </a:r>
                      <a:endParaRPr lang="en-US" sz="900" b="0"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b">
                    <a:lnB w="12700" cap="flat" cmpd="sng" algn="ctr">
                      <a:solidFill>
                        <a:schemeClr val="tx1"/>
                      </a:solidFill>
                      <a:prstDash val="solid"/>
                      <a:round/>
                      <a:headEnd type="none" w="med" len="med"/>
                      <a:tailEnd type="none" w="med" len="med"/>
                    </a:lnB>
                  </a:tcPr>
                </a:tc>
                <a:tc>
                  <a:txBody>
                    <a:bodyPr/>
                    <a:lstStyle/>
                    <a:p>
                      <a:pPr algn="ctr" fontAlgn="b"/>
                      <a:r>
                        <a:rPr lang="en-US" sz="1000" u="none" strike="noStrike">
                          <a:effectLst/>
                        </a:rPr>
                        <a:t>3</a:t>
                      </a:r>
                      <a:endParaRPr lang="en-US" sz="1000" b="0" i="0" u="none" strike="noStrike">
                        <a:solidFill>
                          <a:srgbClr val="000000"/>
                        </a:solidFill>
                        <a:effectLst/>
                        <a:latin typeface="Calibri" panose="020F0502020204030204" pitchFamily="34" charset="0"/>
                      </a:endParaRPr>
                    </a:p>
                  </a:txBody>
                  <a:tcPr marL="6986" marR="6986" marT="6986" marB="0" anchor="b">
                    <a:lnB w="12700" cap="flat" cmpd="sng" algn="ctr">
                      <a:solidFill>
                        <a:schemeClr val="tx1"/>
                      </a:solidFill>
                      <a:prstDash val="solid"/>
                      <a:round/>
                      <a:headEnd type="none" w="med" len="med"/>
                      <a:tailEnd type="none" w="med" len="med"/>
                    </a:lnB>
                  </a:tcPr>
                </a:tc>
                <a:tc>
                  <a:txBody>
                    <a:bodyPr/>
                    <a:lstStyle/>
                    <a:p>
                      <a:pPr algn="ctr" fontAlgn="b"/>
                      <a:r>
                        <a:rPr lang="en-US" sz="1000" u="none" strike="noStrike" dirty="0">
                          <a:effectLst/>
                        </a:rPr>
                        <a:t>A</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83502559"/>
                  </a:ext>
                </a:extLst>
              </a:tr>
            </a:tbl>
          </a:graphicData>
        </a:graphic>
      </p:graphicFrame>
      <p:graphicFrame>
        <p:nvGraphicFramePr>
          <p:cNvPr id="14" name="Table 13">
            <a:extLst>
              <a:ext uri="{FF2B5EF4-FFF2-40B4-BE49-F238E27FC236}">
                <a16:creationId xmlns:a16="http://schemas.microsoft.com/office/drawing/2014/main" id="{2EBAAD9D-DB18-4BAF-B124-DEB665F21DEE}"/>
              </a:ext>
            </a:extLst>
          </p:cNvPr>
          <p:cNvGraphicFramePr>
            <a:graphicFrameLocks noGrp="1"/>
          </p:cNvGraphicFramePr>
          <p:nvPr>
            <p:extLst>
              <p:ext uri="{D42A27DB-BD31-4B8C-83A1-F6EECF244321}">
                <p14:modId xmlns:p14="http://schemas.microsoft.com/office/powerpoint/2010/main" val="876179721"/>
              </p:ext>
            </p:extLst>
          </p:nvPr>
        </p:nvGraphicFramePr>
        <p:xfrm>
          <a:off x="537764" y="4410151"/>
          <a:ext cx="5852568" cy="1267468"/>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TERM-II                                                                                 TGPA : 6.73             Equivalent percentage : 67.30 %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rPr>
                        <a:t> ACC103 :: FINANCIAL ACCOUNTING</a:t>
                      </a:r>
                    </a:p>
                  </a:txBody>
                  <a:tcPr marL="7620" marR="7620" marT="7620" marB="0" anchor="b">
                    <a:lnB w="9525"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mn-lt"/>
                        </a:rPr>
                        <a:t>5</a:t>
                      </a:r>
                    </a:p>
                  </a:txBody>
                  <a:tcPr marL="6986" marR="6986" marT="6986" marB="0" anchor="b">
                    <a:lnB w="9525"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rPr>
                        <a:t> HRM101 :: HUMAN RESOURCE MANAGEMENT</a:t>
                      </a:r>
                    </a:p>
                  </a:txBody>
                  <a:tcPr marL="7620" marR="7620" marT="7620" marB="0" anchor="b">
                    <a:lnT w="9525" cap="flat" cmpd="sng" algn="ctr">
                      <a:solidFill>
                        <a:schemeClr val="tx1"/>
                      </a:solidFill>
                      <a:prstDash val="solid"/>
                      <a:round/>
                      <a:headEnd type="none" w="med" len="med"/>
                      <a:tailEnd type="none" w="med" len="med"/>
                    </a:lnT>
                  </a:tcPr>
                </a:tc>
                <a:tc>
                  <a:txBody>
                    <a:bodyPr/>
                    <a:lstStyle/>
                    <a:p>
                      <a:pPr algn="ctr" fontAlgn="b"/>
                      <a:r>
                        <a:rPr lang="en-US" sz="1000" b="0" i="0" u="none" strike="noStrike" dirty="0">
                          <a:solidFill>
                            <a:srgbClr val="000000"/>
                          </a:solidFill>
                          <a:effectLst/>
                          <a:latin typeface="+mn-lt"/>
                        </a:rPr>
                        <a:t>4</a:t>
                      </a:r>
                    </a:p>
                  </a:txBody>
                  <a:tcPr marL="6986" marR="6986" marT="6986" marB="0" anchor="b">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rPr>
                        <a:t> MGN251 :: WORKSHOP ON EXCEL MODELLING</a:t>
                      </a:r>
                    </a:p>
                  </a:txBody>
                  <a:tcPr marL="7620" marR="7620" marT="7620" marB="0" anchor="b"/>
                </a:tc>
                <a:tc>
                  <a:txBody>
                    <a:bodyPr/>
                    <a:lstStyle/>
                    <a:p>
                      <a:pPr algn="ctr" fontAlgn="b"/>
                      <a:r>
                        <a:rPr lang="en-US" sz="1000" b="0" i="0" u="none" strike="noStrike" dirty="0">
                          <a:solidFill>
                            <a:srgbClr val="000000"/>
                          </a:solidFill>
                          <a:effectLst/>
                          <a:latin typeface="+mn-lt"/>
                        </a:rPr>
                        <a:t>1</a:t>
                      </a: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rPr>
                        <a:t> MGN253 :: BUSINESS ETHICS</a:t>
                      </a:r>
                    </a:p>
                  </a:txBody>
                  <a:tcPr marL="7620" marR="7620" marT="7620" marB="0" anchor="b"/>
                </a:tc>
                <a:tc>
                  <a:txBody>
                    <a:bodyPr/>
                    <a:lstStyle/>
                    <a:p>
                      <a:pPr algn="ctr" fontAlgn="b"/>
                      <a:r>
                        <a:rPr lang="en-US" sz="1000" b="0" i="0" u="none" strike="noStrike" dirty="0">
                          <a:solidFill>
                            <a:srgbClr val="000000"/>
                          </a:solidFill>
                          <a:effectLst/>
                          <a:latin typeface="+mn-lt"/>
                        </a:rPr>
                        <a:t>3</a:t>
                      </a: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rPr>
                        <a:t> PEL114 :: BUSINESS COMMUNICATION SKILLS-I</a:t>
                      </a:r>
                    </a:p>
                  </a:txBody>
                  <a:tcPr marL="7620" marR="7620" marT="7620" marB="0" anchor="b"/>
                </a:tc>
                <a:tc>
                  <a:txBody>
                    <a:bodyPr/>
                    <a:lstStyle/>
                    <a:p>
                      <a:pPr algn="ctr" fontAlgn="b"/>
                      <a:r>
                        <a:rPr lang="en-US" sz="1000" u="none" strike="noStrike" dirty="0">
                          <a:effectLst/>
                          <a:latin typeface="+mn-lt"/>
                        </a:rPr>
                        <a:t>3</a:t>
                      </a:r>
                      <a:endParaRPr lang="en-US" sz="1000" b="0" i="0" u="none" strike="noStrike" dirty="0">
                        <a:solidFill>
                          <a:srgbClr val="000000"/>
                        </a:solidFill>
                        <a:effectLst/>
                        <a:latin typeface="+mn-lt"/>
                      </a:endParaRP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3502559"/>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a:t>
                      </a:r>
                    </a:p>
                  </a:txBody>
                  <a:tcPr marL="6986" marR="6986" marT="698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900" b="0" i="0" u="none" strike="noStrike" dirty="0">
                          <a:solidFill>
                            <a:srgbClr val="000000"/>
                          </a:solidFill>
                          <a:effectLst/>
                          <a:latin typeface="Aparajita" panose="02020603050405020304" pitchFamily="18" charset="0"/>
                        </a:rPr>
                        <a:t> QTT201 :: QUANTITATIVE TECHNIQUES</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mn-lt"/>
                        </a:rPr>
                        <a:t>6</a:t>
                      </a:r>
                    </a:p>
                  </a:txBody>
                  <a:tcPr marL="6986" marR="6986" marT="6986"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763691"/>
                  </a:ext>
                </a:extLst>
              </a:tr>
            </a:tbl>
          </a:graphicData>
        </a:graphic>
      </p:graphicFrame>
      <p:graphicFrame>
        <p:nvGraphicFramePr>
          <p:cNvPr id="15" name="Table 14">
            <a:extLst>
              <a:ext uri="{FF2B5EF4-FFF2-40B4-BE49-F238E27FC236}">
                <a16:creationId xmlns:a16="http://schemas.microsoft.com/office/drawing/2014/main" id="{A0D1CD4E-75DD-48A1-B167-0AF023AE0BAB}"/>
              </a:ext>
            </a:extLst>
          </p:cNvPr>
          <p:cNvGraphicFramePr>
            <a:graphicFrameLocks noGrp="1"/>
          </p:cNvGraphicFramePr>
          <p:nvPr>
            <p:extLst>
              <p:ext uri="{D42A27DB-BD31-4B8C-83A1-F6EECF244321}">
                <p14:modId xmlns:p14="http://schemas.microsoft.com/office/powerpoint/2010/main" val="943107840"/>
              </p:ext>
            </p:extLst>
          </p:nvPr>
        </p:nvGraphicFramePr>
        <p:xfrm>
          <a:off x="537001" y="5750874"/>
          <a:ext cx="5852568" cy="1267468"/>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TERM-II                                                                                 TGPA : 7.48              Equivalent percentage : 74.80 %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ACC205 :: COST AND MANAGEMENT ACCOUNTING</a:t>
                      </a:r>
                    </a:p>
                  </a:txBody>
                  <a:tcPr marL="7620" marR="7620" marT="7620" marB="0" anchor="b"/>
                </a:tc>
                <a:tc>
                  <a:txBody>
                    <a:bodyPr/>
                    <a:lstStyle/>
                    <a:p>
                      <a:pPr algn="ctr" fontAlgn="b"/>
                      <a:r>
                        <a:rPr lang="en-US" sz="1000" b="0" i="0" u="none" strike="noStrike" dirty="0">
                          <a:solidFill>
                            <a:srgbClr val="000000"/>
                          </a:solidFill>
                          <a:effectLst/>
                          <a:latin typeface="+mn-lt"/>
                        </a:rPr>
                        <a:t>6</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CHE110 :: ENVIRONMENTAL STUDIES</a:t>
                      </a:r>
                    </a:p>
                  </a:txBody>
                  <a:tcPr marL="7620" marR="7620" marT="7620" marB="0" anchor="b"/>
                </a:tc>
                <a:tc>
                  <a:txBody>
                    <a:bodyPr/>
                    <a:lstStyle/>
                    <a:p>
                      <a:pPr algn="ctr" fontAlgn="b"/>
                      <a:r>
                        <a:rPr lang="en-US" sz="1000" b="0" i="0" u="none" strike="noStrike" dirty="0">
                          <a:solidFill>
                            <a:srgbClr val="000000"/>
                          </a:solidFill>
                          <a:effectLst/>
                          <a:latin typeface="+mn-lt"/>
                        </a:rPr>
                        <a:t>4</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MGN321 :: PROJECT</a:t>
                      </a:r>
                    </a:p>
                  </a:txBody>
                  <a:tcPr marL="7620" marR="7620" marT="7620" marB="0" anchor="b"/>
                </a:tc>
                <a:tc>
                  <a:txBody>
                    <a:bodyPr/>
                    <a:lstStyle/>
                    <a:p>
                      <a:pPr algn="ctr" fontAlgn="b"/>
                      <a:r>
                        <a:rPr lang="en-US" sz="1000" b="0" i="0" u="none" strike="noStrike" dirty="0">
                          <a:solidFill>
                            <a:srgbClr val="000000"/>
                          </a:solidFill>
                          <a:effectLst/>
                          <a:latin typeface="+mn-lt"/>
                        </a:rPr>
                        <a:t>2</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MKT201 :: ESSENTIALS OF MARKETING</a:t>
                      </a:r>
                    </a:p>
                  </a:txBody>
                  <a:tcPr marL="7620" marR="7620" marT="7620" marB="0" anchor="b"/>
                </a:tc>
                <a:tc>
                  <a:txBody>
                    <a:bodyPr/>
                    <a:lstStyle/>
                    <a:p>
                      <a:pPr algn="ctr" fontAlgn="b"/>
                      <a:r>
                        <a:rPr lang="en-US" sz="1000" b="0" i="0" u="none" strike="noStrike" dirty="0">
                          <a:solidFill>
                            <a:srgbClr val="000000"/>
                          </a:solidFill>
                          <a:effectLst/>
                          <a:latin typeface="+mn-lt"/>
                        </a:rPr>
                        <a:t>5</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PEA215 :: ANALYTICAL SKILLS-I</a:t>
                      </a:r>
                    </a:p>
                  </a:txBody>
                  <a:tcPr marL="7620" marR="7620" marT="7620" marB="0" anchor="b"/>
                </a:tc>
                <a:tc>
                  <a:txBody>
                    <a:bodyPr/>
                    <a:lstStyle/>
                    <a:p>
                      <a:pPr algn="ctr" fontAlgn="b"/>
                      <a:r>
                        <a:rPr lang="en-US" sz="1000" u="none" strike="noStrike" dirty="0">
                          <a:effectLst/>
                          <a:latin typeface="+mn-lt"/>
                        </a:rPr>
                        <a:t>3</a:t>
                      </a:r>
                      <a:endParaRPr lang="en-US" sz="1000" b="0" i="0" u="none" strike="noStrike" dirty="0">
                        <a:solidFill>
                          <a:srgbClr val="000000"/>
                        </a:solidFill>
                        <a:effectLst/>
                        <a:latin typeface="+mn-lt"/>
                      </a:endParaRP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3502559"/>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a:t>
                      </a:r>
                    </a:p>
                  </a:txBody>
                  <a:tcPr marL="6986" marR="6986" marT="698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Aparajita" panose="02020603050405020304" pitchFamily="18" charset="0"/>
                        </a:rPr>
                        <a:t>PES201 :: SOFT SKILLS</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mn-lt"/>
                        </a:rPr>
                        <a:t>3</a:t>
                      </a:r>
                    </a:p>
                  </a:txBody>
                  <a:tcPr marL="6986" marR="6986" marT="6986"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763691"/>
                  </a:ext>
                </a:extLst>
              </a:tr>
            </a:tbl>
          </a:graphicData>
        </a:graphic>
      </p:graphicFrame>
      <p:graphicFrame>
        <p:nvGraphicFramePr>
          <p:cNvPr id="16" name="Table 15">
            <a:extLst>
              <a:ext uri="{FF2B5EF4-FFF2-40B4-BE49-F238E27FC236}">
                <a16:creationId xmlns:a16="http://schemas.microsoft.com/office/drawing/2014/main" id="{0B1F7AE8-B475-4550-A185-F0D89DD37088}"/>
              </a:ext>
            </a:extLst>
          </p:cNvPr>
          <p:cNvGraphicFramePr>
            <a:graphicFrameLocks noGrp="1"/>
          </p:cNvGraphicFramePr>
          <p:nvPr>
            <p:extLst>
              <p:ext uri="{D42A27DB-BD31-4B8C-83A1-F6EECF244321}">
                <p14:modId xmlns:p14="http://schemas.microsoft.com/office/powerpoint/2010/main" val="891577317"/>
              </p:ext>
            </p:extLst>
          </p:nvPr>
        </p:nvGraphicFramePr>
        <p:xfrm>
          <a:off x="537001" y="7056624"/>
          <a:ext cx="5852568" cy="1267468"/>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TERM-II                                                                                 TGPA : 7.70              Equivalent percentage : 77.00 %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dirty="0">
                          <a:solidFill>
                            <a:srgbClr val="000000"/>
                          </a:solidFill>
                          <a:effectLst/>
                          <a:latin typeface="Aparajita" panose="02020603050405020304" pitchFamily="18" charset="0"/>
                        </a:rPr>
                        <a:t>ACC306 :: FINANCIAL STATEMENT ANALYSIS</a:t>
                      </a:r>
                    </a:p>
                  </a:txBody>
                  <a:tcPr marL="7620" marR="7620" marT="7620" marB="0" anchor="b"/>
                </a:tc>
                <a:tc>
                  <a:txBody>
                    <a:bodyPr/>
                    <a:lstStyle/>
                    <a:p>
                      <a:pPr algn="ctr" fontAlgn="b"/>
                      <a:r>
                        <a:rPr lang="en-US" sz="1000" b="0" i="0" u="none" strike="noStrike" dirty="0">
                          <a:solidFill>
                            <a:srgbClr val="000000"/>
                          </a:solidFill>
                          <a:effectLst/>
                          <a:latin typeface="+mn-lt"/>
                        </a:rPr>
                        <a:t>4</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dirty="0">
                          <a:solidFill>
                            <a:srgbClr val="000000"/>
                          </a:solidFill>
                          <a:effectLst/>
                          <a:latin typeface="Aparajita" panose="02020603050405020304" pitchFamily="18" charset="0"/>
                        </a:rPr>
                        <a:t>BSL201 :: LEGAL ASPECTS OF BUSINESS</a:t>
                      </a:r>
                    </a:p>
                  </a:txBody>
                  <a:tcPr marL="7620" marR="7620" marT="7620" marB="0" anchor="b"/>
                </a:tc>
                <a:tc>
                  <a:txBody>
                    <a:bodyPr/>
                    <a:lstStyle/>
                    <a:p>
                      <a:pPr algn="ctr" fontAlgn="b"/>
                      <a:r>
                        <a:rPr lang="en-US" sz="1000" b="0" i="0" u="none" strike="noStrike" dirty="0">
                          <a:solidFill>
                            <a:srgbClr val="000000"/>
                          </a:solidFill>
                          <a:effectLst/>
                          <a:latin typeface="+mn-lt"/>
                        </a:rPr>
                        <a:t>5</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dirty="0">
                          <a:solidFill>
                            <a:srgbClr val="000000"/>
                          </a:solidFill>
                          <a:effectLst/>
                          <a:latin typeface="Aparajita" panose="02020603050405020304" pitchFamily="18" charset="0"/>
                        </a:rPr>
                        <a:t>FIN302 :: BASIC FINANCIAL MANAGEMENT</a:t>
                      </a:r>
                    </a:p>
                  </a:txBody>
                  <a:tcPr marL="7620" marR="7620" marT="7620" marB="0" anchor="b"/>
                </a:tc>
                <a:tc>
                  <a:txBody>
                    <a:bodyPr/>
                    <a:lstStyle/>
                    <a:p>
                      <a:pPr algn="ctr" fontAlgn="b"/>
                      <a:r>
                        <a:rPr lang="en-US" sz="1000" b="0" i="0" u="none" strike="noStrike" dirty="0">
                          <a:solidFill>
                            <a:srgbClr val="000000"/>
                          </a:solidFill>
                          <a:effectLst/>
                          <a:latin typeface="+mn-lt"/>
                        </a:rPr>
                        <a:t>5</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MGN206 :: RESEARCH METHODOLOGY</a:t>
                      </a:r>
                    </a:p>
                  </a:txBody>
                  <a:tcPr marL="7620" marR="7620" marT="7620" marB="0" anchor="b"/>
                </a:tc>
                <a:tc>
                  <a:txBody>
                    <a:bodyPr/>
                    <a:lstStyle/>
                    <a:p>
                      <a:pPr algn="ctr" fontAlgn="b"/>
                      <a:r>
                        <a:rPr lang="en-US" sz="1000" b="0" i="0" u="none" strike="noStrike" dirty="0">
                          <a:solidFill>
                            <a:srgbClr val="000000"/>
                          </a:solidFill>
                          <a:effectLst/>
                          <a:latin typeface="+mn-lt"/>
                        </a:rPr>
                        <a:t>6</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800" b="0" i="0" u="none" strike="noStrike">
                          <a:solidFill>
                            <a:srgbClr val="000000"/>
                          </a:solidFill>
                          <a:effectLst/>
                          <a:latin typeface="Aparajita" panose="02020603050405020304" pitchFamily="18" charset="0"/>
                        </a:rPr>
                        <a:t>MGN235 :: WORKSHOP ON CREATIVITY AND INNOVATION</a:t>
                      </a:r>
                    </a:p>
                  </a:txBody>
                  <a:tcPr marL="7620" marR="7620" marT="7620" marB="0" anchor="b"/>
                </a:tc>
                <a:tc>
                  <a:txBody>
                    <a:bodyPr/>
                    <a:lstStyle/>
                    <a:p>
                      <a:pPr algn="ctr" fontAlgn="b"/>
                      <a:r>
                        <a:rPr lang="en-US" sz="1000" b="0" i="0" u="none" strike="noStrike" dirty="0">
                          <a:solidFill>
                            <a:srgbClr val="000000"/>
                          </a:solidFill>
                          <a:effectLst/>
                          <a:latin typeface="+mn-lt"/>
                        </a:rPr>
                        <a:t>2</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3502559"/>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a:t>
                      </a:r>
                    </a:p>
                  </a:txBody>
                  <a:tcPr marL="6986" marR="6986" marT="6986" marB="0" anchor="b">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l" fontAlgn="b"/>
                      <a:r>
                        <a:rPr lang="en-US" sz="800" b="0" i="0" u="none" strike="noStrike" dirty="0">
                          <a:solidFill>
                            <a:srgbClr val="000000"/>
                          </a:solidFill>
                          <a:effectLst/>
                          <a:latin typeface="Aparajita" panose="02020603050405020304" pitchFamily="18" charset="0"/>
                        </a:rPr>
                        <a:t>MGN358 :: E-BUSINESS</a:t>
                      </a:r>
                    </a:p>
                  </a:txBody>
                  <a:tcPr marL="7620" marR="7620" marT="7620"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mn-lt"/>
                        </a:rPr>
                        <a:t>5</a:t>
                      </a:r>
                    </a:p>
                  </a:txBody>
                  <a:tcPr marL="6986" marR="6986" marT="6986" marB="0" anchor="b">
                    <a:lnB w="12700"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26763691"/>
                  </a:ext>
                </a:extLst>
              </a:tr>
            </a:tbl>
          </a:graphicData>
        </a:graphic>
      </p:graphicFrame>
      <p:pic>
        <p:nvPicPr>
          <p:cNvPr id="17" name="Picture 16">
            <a:extLst>
              <a:ext uri="{FF2B5EF4-FFF2-40B4-BE49-F238E27FC236}">
                <a16:creationId xmlns:a16="http://schemas.microsoft.com/office/drawing/2014/main" id="{06D54737-7830-40B7-BAE8-D79AB2DDAFD6}"/>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37462" t="85043" r="4008" b="6187"/>
          <a:stretch/>
        </p:blipFill>
        <p:spPr>
          <a:xfrm>
            <a:off x="3574473" y="8824642"/>
            <a:ext cx="3083066" cy="672061"/>
          </a:xfrm>
          <a:prstGeom prst="rect">
            <a:avLst/>
          </a:prstGeom>
        </p:spPr>
      </p:pic>
      <p:sp>
        <p:nvSpPr>
          <p:cNvPr id="18" name="TextBox 17">
            <a:extLst>
              <a:ext uri="{FF2B5EF4-FFF2-40B4-BE49-F238E27FC236}">
                <a16:creationId xmlns:a16="http://schemas.microsoft.com/office/drawing/2014/main" id="{5B73CA5C-DF69-4348-9C36-B186DD8A90A7}"/>
              </a:ext>
            </a:extLst>
          </p:cNvPr>
          <p:cNvSpPr txBox="1"/>
          <p:nvPr/>
        </p:nvSpPr>
        <p:spPr>
          <a:xfrm>
            <a:off x="448408" y="8931008"/>
            <a:ext cx="3430402" cy="553998"/>
          </a:xfrm>
          <a:prstGeom prst="rect">
            <a:avLst/>
          </a:prstGeom>
          <a:noFill/>
        </p:spPr>
        <p:txBody>
          <a:bodyPr wrap="square">
            <a:spAutoFit/>
          </a:bodyPr>
          <a:lstStyle/>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Certificate No. : D1011278</a:t>
            </a:r>
          </a:p>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Date of issue :    04-Jun-2020</a:t>
            </a:r>
          </a:p>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Place : Phagwara (Punjab) </a:t>
            </a:r>
          </a:p>
        </p:txBody>
      </p:sp>
      <p:sp>
        <p:nvSpPr>
          <p:cNvPr id="11" name="TextBox 10">
            <a:extLst>
              <a:ext uri="{FF2B5EF4-FFF2-40B4-BE49-F238E27FC236}">
                <a16:creationId xmlns:a16="http://schemas.microsoft.com/office/drawing/2014/main" id="{7FF751AE-0CCC-4B9C-9224-72092FE259BF}"/>
              </a:ext>
            </a:extLst>
          </p:cNvPr>
          <p:cNvSpPr txBox="1"/>
          <p:nvPr/>
        </p:nvSpPr>
        <p:spPr>
          <a:xfrm>
            <a:off x="5703435" y="9527908"/>
            <a:ext cx="696024" cy="261610"/>
          </a:xfrm>
          <a:prstGeom prst="rect">
            <a:avLst/>
          </a:prstGeom>
          <a:noFill/>
        </p:spPr>
        <p:txBody>
          <a:bodyPr wrap="none" rtlCol="0">
            <a:spAutoFit/>
          </a:bodyPr>
          <a:lstStyle/>
          <a:p>
            <a:r>
              <a:rPr lang="en-US" sz="1100" dirty="0">
                <a:solidFill>
                  <a:schemeClr val="tx1">
                    <a:lumMod val="85000"/>
                    <a:lumOff val="15000"/>
                  </a:schemeClr>
                </a:solidFill>
                <a:latin typeface="Aparajita" panose="02020603050405020304" pitchFamily="18" charset="0"/>
                <a:cs typeface="Aparajita" panose="02020603050405020304" pitchFamily="18" charset="0"/>
              </a:rPr>
              <a:t>Page 1 of 2</a:t>
            </a:r>
          </a:p>
        </p:txBody>
      </p:sp>
    </p:spTree>
    <p:extLst>
      <p:ext uri="{BB962C8B-B14F-4D97-AF65-F5344CB8AC3E}">
        <p14:creationId xmlns:p14="http://schemas.microsoft.com/office/powerpoint/2010/main" val="40999854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D4AC5E19-1DE0-46E1-9D40-83DE3911DD95}"/>
              </a:ext>
            </a:extLst>
          </p:cNvPr>
          <p:cNvSpPr/>
          <p:nvPr/>
        </p:nvSpPr>
        <p:spPr>
          <a:xfrm>
            <a:off x="85279" y="198782"/>
            <a:ext cx="6687442" cy="9552588"/>
          </a:xfrm>
          <a:prstGeom prst="rect">
            <a:avLst/>
          </a:prstGeom>
          <a:noFill/>
          <a:ln w="28575">
            <a:solidFill>
              <a:srgbClr val="F0925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236DB26E-1AF4-4B91-8370-6ADD3F5AFA53}"/>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19381" t="24241" r="19175" b="34367"/>
          <a:stretch/>
        </p:blipFill>
        <p:spPr>
          <a:xfrm>
            <a:off x="1973239" y="154630"/>
            <a:ext cx="2911522" cy="1066479"/>
          </a:xfrm>
          <a:prstGeom prst="rect">
            <a:avLst/>
          </a:prstGeom>
        </p:spPr>
      </p:pic>
      <p:sp>
        <p:nvSpPr>
          <p:cNvPr id="4" name="TextBox 3">
            <a:extLst>
              <a:ext uri="{FF2B5EF4-FFF2-40B4-BE49-F238E27FC236}">
                <a16:creationId xmlns:a16="http://schemas.microsoft.com/office/drawing/2014/main" id="{D1CDAFBB-C38C-4172-9FEC-5E82E80AD9ED}"/>
              </a:ext>
            </a:extLst>
          </p:cNvPr>
          <p:cNvSpPr txBox="1"/>
          <p:nvPr/>
        </p:nvSpPr>
        <p:spPr>
          <a:xfrm>
            <a:off x="1957006" y="1221323"/>
            <a:ext cx="3005859" cy="230832"/>
          </a:xfrm>
          <a:prstGeom prst="rect">
            <a:avLst/>
          </a:prstGeom>
          <a:noFill/>
        </p:spPr>
        <p:txBody>
          <a:bodyPr wrap="square" rtlCol="0">
            <a:spAutoFit/>
          </a:bodyPr>
          <a:lstStyle/>
          <a:p>
            <a:r>
              <a:rPr lang="en-US" sz="900" kern="800" dirty="0">
                <a:solidFill>
                  <a:schemeClr val="tx1">
                    <a:lumMod val="75000"/>
                    <a:lumOff val="25000"/>
                  </a:schemeClr>
                </a:solidFill>
                <a:latin typeface="Calibri" panose="020F0502020204030204" pitchFamily="34" charset="0"/>
                <a:cs typeface="Calibri" panose="020F0502020204030204" pitchFamily="34" charset="0"/>
              </a:rPr>
              <a:t>Jalandhar-Delhi G.T. Road, Phagwara, Punjab (India)-144411</a:t>
            </a:r>
          </a:p>
        </p:txBody>
      </p:sp>
      <p:sp>
        <p:nvSpPr>
          <p:cNvPr id="5" name="TextBox 4">
            <a:extLst>
              <a:ext uri="{FF2B5EF4-FFF2-40B4-BE49-F238E27FC236}">
                <a16:creationId xmlns:a16="http://schemas.microsoft.com/office/drawing/2014/main" id="{07C8B5DD-A02F-441C-9858-69E926F7E36E}"/>
              </a:ext>
            </a:extLst>
          </p:cNvPr>
          <p:cNvSpPr txBox="1"/>
          <p:nvPr/>
        </p:nvSpPr>
        <p:spPr>
          <a:xfrm>
            <a:off x="1941114" y="1432105"/>
            <a:ext cx="3152043" cy="307777"/>
          </a:xfrm>
          <a:prstGeom prst="rect">
            <a:avLst/>
          </a:prstGeom>
          <a:noFill/>
        </p:spPr>
        <p:txBody>
          <a:bodyPr wrap="square">
            <a:spAutoFit/>
          </a:bodyPr>
          <a:lstStyle/>
          <a:p>
            <a:r>
              <a:rPr lang="en-US" sz="700" kern="800" dirty="0">
                <a:latin typeface="Dubai Medium" panose="020B0603030403030204" pitchFamily="34" charset="-78"/>
                <a:cs typeface="Dubai Medium" panose="020B0603030403030204" pitchFamily="34" charset="-78"/>
              </a:rPr>
              <a:t>Established by the State Legislature of Punjab through the Lovely Professional University Act and Recognized by UGC under Section 2(f) of the UGC Act,1956 </a:t>
            </a:r>
          </a:p>
        </p:txBody>
      </p:sp>
      <p:sp>
        <p:nvSpPr>
          <p:cNvPr id="6" name="TextBox 5">
            <a:extLst>
              <a:ext uri="{FF2B5EF4-FFF2-40B4-BE49-F238E27FC236}">
                <a16:creationId xmlns:a16="http://schemas.microsoft.com/office/drawing/2014/main" id="{7D4F65B9-CD85-4290-9C5B-F0BA01C2CCE8}"/>
              </a:ext>
            </a:extLst>
          </p:cNvPr>
          <p:cNvSpPr txBox="1"/>
          <p:nvPr/>
        </p:nvSpPr>
        <p:spPr>
          <a:xfrm>
            <a:off x="2644651" y="2015645"/>
            <a:ext cx="1729961" cy="338554"/>
          </a:xfrm>
          <a:prstGeom prst="rect">
            <a:avLst/>
          </a:prstGeom>
          <a:noFill/>
        </p:spPr>
        <p:txBody>
          <a:bodyPr wrap="none" rtlCol="0">
            <a:spAutoFit/>
          </a:bodyPr>
          <a:lstStyle/>
          <a:p>
            <a:r>
              <a:rPr lang="en-US" sz="1600" b="1" u="sng" dirty="0">
                <a:latin typeface="Aparajita" panose="02020603050405020304" pitchFamily="18" charset="0"/>
                <a:cs typeface="Aparajita" panose="02020603050405020304" pitchFamily="18" charset="0"/>
              </a:rPr>
              <a:t>Academic  Transcript</a:t>
            </a:r>
          </a:p>
        </p:txBody>
      </p:sp>
      <p:sp>
        <p:nvSpPr>
          <p:cNvPr id="7" name="TextBox 6">
            <a:extLst>
              <a:ext uri="{FF2B5EF4-FFF2-40B4-BE49-F238E27FC236}">
                <a16:creationId xmlns:a16="http://schemas.microsoft.com/office/drawing/2014/main" id="{A717C2B3-83BA-477D-8AC7-D1A838461100}"/>
              </a:ext>
            </a:extLst>
          </p:cNvPr>
          <p:cNvSpPr txBox="1"/>
          <p:nvPr/>
        </p:nvSpPr>
        <p:spPr>
          <a:xfrm>
            <a:off x="448408" y="2214925"/>
            <a:ext cx="1978427" cy="996427"/>
          </a:xfrm>
          <a:prstGeom prst="rect">
            <a:avLst/>
          </a:prstGeom>
          <a:noFill/>
        </p:spPr>
        <p:txBody>
          <a:bodyPr wrap="none" rtlCol="0">
            <a:spAutoFit/>
          </a:bodyPr>
          <a:lstStyle/>
          <a:p>
            <a:pPr>
              <a:lnSpc>
                <a:spcPct val="150000"/>
              </a:lnSpc>
            </a:pPr>
            <a:r>
              <a:rPr lang="en-US" sz="1000" b="1" dirty="0">
                <a:latin typeface="Aparajita" panose="02020603050405020304" pitchFamily="18" charset="0"/>
                <a:cs typeface="Aparajita" panose="02020603050405020304" pitchFamily="18" charset="0"/>
              </a:rPr>
              <a:t>Student Name	:   Gurpreet Singh</a:t>
            </a:r>
          </a:p>
          <a:p>
            <a:pPr>
              <a:lnSpc>
                <a:spcPct val="150000"/>
              </a:lnSpc>
            </a:pPr>
            <a:r>
              <a:rPr lang="en-US" sz="1000" b="1" dirty="0">
                <a:latin typeface="Aparajita" panose="02020603050405020304" pitchFamily="18" charset="0"/>
                <a:cs typeface="Aparajita" panose="02020603050405020304" pitchFamily="18" charset="0"/>
              </a:rPr>
              <a:t>Registration no.	:   11801056</a:t>
            </a:r>
          </a:p>
          <a:p>
            <a:pPr>
              <a:lnSpc>
                <a:spcPct val="150000"/>
              </a:lnSpc>
            </a:pPr>
            <a:r>
              <a:rPr lang="en-US" sz="1000" b="1" dirty="0">
                <a:latin typeface="Aparajita" panose="02020603050405020304" pitchFamily="18" charset="0"/>
                <a:cs typeface="Aparajita" panose="02020603050405020304" pitchFamily="18" charset="0"/>
              </a:rPr>
              <a:t>Father’s Name	:   Mr. </a:t>
            </a:r>
            <a:r>
              <a:rPr lang="en-US" sz="1000" b="1" dirty="0" err="1">
                <a:latin typeface="Aparajita" panose="02020603050405020304" pitchFamily="18" charset="0"/>
                <a:cs typeface="Aparajita" panose="02020603050405020304" pitchFamily="18" charset="0"/>
              </a:rPr>
              <a:t>Jagtar</a:t>
            </a:r>
            <a:r>
              <a:rPr lang="en-US" sz="1000" b="1" dirty="0">
                <a:latin typeface="Aparajita" panose="02020603050405020304" pitchFamily="18" charset="0"/>
                <a:cs typeface="Aparajita" panose="02020603050405020304" pitchFamily="18" charset="0"/>
              </a:rPr>
              <a:t> Singh</a:t>
            </a:r>
          </a:p>
          <a:p>
            <a:pPr>
              <a:lnSpc>
                <a:spcPct val="150000"/>
              </a:lnSpc>
            </a:pPr>
            <a:r>
              <a:rPr lang="en-US" sz="1000" b="1" dirty="0">
                <a:latin typeface="Aparajita" panose="02020603050405020304" pitchFamily="18" charset="0"/>
                <a:cs typeface="Aparajita" panose="02020603050405020304" pitchFamily="18" charset="0"/>
              </a:rPr>
              <a:t>Mother’s Name	:   Ms. </a:t>
            </a:r>
            <a:r>
              <a:rPr lang="en-US" sz="1000" b="1" dirty="0" err="1">
                <a:latin typeface="Aparajita" panose="02020603050405020304" pitchFamily="18" charset="0"/>
                <a:cs typeface="Aparajita" panose="02020603050405020304" pitchFamily="18" charset="0"/>
              </a:rPr>
              <a:t>Baljeet</a:t>
            </a:r>
            <a:r>
              <a:rPr lang="en-US" sz="1000" b="1" dirty="0">
                <a:latin typeface="Aparajita" panose="02020603050405020304" pitchFamily="18" charset="0"/>
                <a:cs typeface="Aparajita" panose="02020603050405020304" pitchFamily="18" charset="0"/>
              </a:rPr>
              <a:t> Kaur</a:t>
            </a:r>
          </a:p>
        </p:txBody>
      </p:sp>
      <p:sp>
        <p:nvSpPr>
          <p:cNvPr id="8" name="TextBox 7">
            <a:extLst>
              <a:ext uri="{FF2B5EF4-FFF2-40B4-BE49-F238E27FC236}">
                <a16:creationId xmlns:a16="http://schemas.microsoft.com/office/drawing/2014/main" id="{CEF640C9-D2B1-4C24-809C-5E7C72A33527}"/>
              </a:ext>
            </a:extLst>
          </p:cNvPr>
          <p:cNvSpPr txBox="1"/>
          <p:nvPr/>
        </p:nvSpPr>
        <p:spPr>
          <a:xfrm>
            <a:off x="3495012" y="2177567"/>
            <a:ext cx="2194832" cy="1227259"/>
          </a:xfrm>
          <a:prstGeom prst="rect">
            <a:avLst/>
          </a:prstGeom>
          <a:noFill/>
        </p:spPr>
        <p:txBody>
          <a:bodyPr wrap="none" rtlCol="0">
            <a:spAutoFit/>
          </a:bodyPr>
          <a:lstStyle/>
          <a:p>
            <a:pPr>
              <a:lnSpc>
                <a:spcPct val="200000"/>
              </a:lnSpc>
            </a:pPr>
            <a:r>
              <a:rPr lang="en-US" sz="1000" b="1" dirty="0" err="1">
                <a:latin typeface="Aparajita" panose="02020603050405020304" pitchFamily="18" charset="0"/>
                <a:cs typeface="Aparajita" panose="02020603050405020304" pitchFamily="18" charset="0"/>
              </a:rPr>
              <a:t>Programme</a:t>
            </a:r>
            <a:r>
              <a:rPr lang="en-US" sz="1000" b="1" dirty="0">
                <a:latin typeface="Aparajita" panose="02020603050405020304" pitchFamily="18" charset="0"/>
                <a:cs typeface="Aparajita" panose="02020603050405020304" pitchFamily="18" charset="0"/>
              </a:rPr>
              <a:t> :     </a:t>
            </a:r>
            <a:r>
              <a:rPr lang="en-US" sz="800" b="1" dirty="0">
                <a:latin typeface="Aparajita" panose="02020603050405020304" pitchFamily="18" charset="0"/>
                <a:cs typeface="Aparajita" panose="02020603050405020304" pitchFamily="18" charset="0"/>
              </a:rPr>
              <a:t>Bachelor of Business Administration</a:t>
            </a:r>
          </a:p>
          <a:p>
            <a:pPr>
              <a:lnSpc>
                <a:spcPct val="200000"/>
              </a:lnSpc>
            </a:pPr>
            <a:r>
              <a:rPr lang="en-US" sz="1000" b="1" dirty="0">
                <a:latin typeface="Aparajita" panose="02020603050405020304" pitchFamily="18" charset="0"/>
                <a:cs typeface="Aparajita" panose="02020603050405020304" pitchFamily="18" charset="0"/>
              </a:rPr>
              <a:t>Mode	    :      </a:t>
            </a:r>
            <a:r>
              <a:rPr lang="en-US" sz="900" b="1" dirty="0">
                <a:latin typeface="Aparajita" panose="02020603050405020304" pitchFamily="18" charset="0"/>
                <a:cs typeface="Aparajita" panose="02020603050405020304" pitchFamily="18" charset="0"/>
              </a:rPr>
              <a:t>Online Education Mode</a:t>
            </a:r>
            <a:endParaRPr lang="en-US" sz="900" b="1" dirty="0">
              <a:cs typeface="Aparajita" panose="02020603050405020304" pitchFamily="18" charset="0"/>
            </a:endParaRPr>
          </a:p>
          <a:p>
            <a:pPr>
              <a:lnSpc>
                <a:spcPct val="200000"/>
              </a:lnSpc>
            </a:pPr>
            <a:r>
              <a:rPr lang="en-US" sz="1000" b="1" dirty="0">
                <a:latin typeface="Aparajita" panose="02020603050405020304" pitchFamily="18" charset="0"/>
                <a:cs typeface="Aparajita" panose="02020603050405020304" pitchFamily="18" charset="0"/>
              </a:rPr>
              <a:t>Date of initial registration  : August,2017</a:t>
            </a:r>
          </a:p>
          <a:p>
            <a:pPr>
              <a:lnSpc>
                <a:spcPct val="150000"/>
              </a:lnSpc>
            </a:pPr>
            <a:endParaRPr lang="en-US" sz="1000" b="1" dirty="0">
              <a:latin typeface="Aparajita" panose="02020603050405020304" pitchFamily="18" charset="0"/>
              <a:cs typeface="Aparajita" panose="02020603050405020304" pitchFamily="18" charset="0"/>
            </a:endParaRPr>
          </a:p>
        </p:txBody>
      </p:sp>
      <p:pic>
        <p:nvPicPr>
          <p:cNvPr id="9" name="Picture 8">
            <a:extLst>
              <a:ext uri="{FF2B5EF4-FFF2-40B4-BE49-F238E27FC236}">
                <a16:creationId xmlns:a16="http://schemas.microsoft.com/office/drawing/2014/main" id="{3407A3D1-9C91-4FF3-86FF-7EEA7EF8F126}"/>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28069" b="41963" l="77113" r="91444">
                        <a14:foregroundMark x1="85039" y1="30735" x2="82205" y2="33926"/>
                        <a14:foregroundMark x1="85354" y1="31260" x2="85407" y2="33724"/>
                        <a14:foregroundMark x1="85407" y1="30372" x2="88819" y2="33239"/>
                        <a14:foregroundMark x1="88819" y1="32472" x2="88661" y2="31704"/>
                        <a14:foregroundMark x1="88609" y1="31704" x2="86142" y2="30250"/>
                        <a14:foregroundMark x1="85354" y1="29725" x2="89186" y2="30897"/>
                        <a14:foregroundMark x1="89186" y1="30897" x2="89239" y2="32876"/>
                        <a14:foregroundMark x1="89554" y1="31058" x2="90131" y2="33441"/>
                        <a14:foregroundMark x1="90131" y1="33441" x2="90131" y2="33441"/>
                        <a14:foregroundMark x1="83097" y1="31018" x2="83097" y2="31018"/>
                        <a14:foregroundMark x1="83412" y1="32391" x2="83412" y2="32391"/>
                        <a14:foregroundMark x1="81995" y1="31745" x2="81995" y2="31745"/>
                        <a14:foregroundMark x1="81995" y1="31745" x2="81995" y2="31745"/>
                        <a14:foregroundMark x1="81995" y1="31745" x2="81995" y2="31745"/>
                        <a14:foregroundMark x1="81995" y1="31745" x2="81995" y2="31745"/>
                        <a14:foregroundMark x1="81995" y1="31745" x2="80997" y2="32754"/>
                        <a14:foregroundMark x1="80997" y1="32876" x2="80997" y2="32876"/>
                        <a14:foregroundMark x1="82572" y1="30735" x2="81102" y2="32714"/>
                        <a14:foregroundMark x1="80525" y1="33037" x2="79160" y2="36389"/>
                        <a14:foregroundMark x1="81785" y1="36066" x2="81785" y2="36066"/>
                        <a14:foregroundMark x1="85249" y1="29685" x2="79633" y2="30089"/>
                        <a14:foregroundMark x1="79633" y1="30250" x2="79265" y2="33603"/>
                        <a14:foregroundMark x1="88189" y1="29564" x2="82415" y2="28998"/>
                        <a14:foregroundMark x1="79580" y1="30412" x2="78110" y2="33078"/>
                        <a14:foregroundMark x1="78268" y1="33118" x2="78110" y2="36228"/>
                        <a14:backgroundMark x1="79895" y1="29927" x2="79895" y2="29927"/>
                      </a14:backgroundRemoval>
                    </a14:imgEffect>
                    <a14:imgEffect>
                      <a14:sharpenSoften amount="50000"/>
                    </a14:imgEffect>
                    <a14:imgEffect>
                      <a14:saturation sat="0"/>
                    </a14:imgEffect>
                  </a14:imgLayer>
                </a14:imgProps>
              </a:ext>
              <a:ext uri="{28A0092B-C50C-407E-A947-70E740481C1C}">
                <a14:useLocalDpi xmlns:a14="http://schemas.microsoft.com/office/drawing/2010/main" val="0"/>
              </a:ext>
            </a:extLst>
          </a:blip>
          <a:srcRect l="76842" t="27724" r="8070" b="57873"/>
          <a:stretch/>
        </p:blipFill>
        <p:spPr>
          <a:xfrm>
            <a:off x="5609486" y="618725"/>
            <a:ext cx="655027" cy="847226"/>
          </a:xfrm>
          <a:prstGeom prst="rect">
            <a:avLst/>
          </a:prstGeom>
        </p:spPr>
      </p:pic>
      <p:sp>
        <p:nvSpPr>
          <p:cNvPr id="10" name="TextBox 9">
            <a:extLst>
              <a:ext uri="{FF2B5EF4-FFF2-40B4-BE49-F238E27FC236}">
                <a16:creationId xmlns:a16="http://schemas.microsoft.com/office/drawing/2014/main" id="{DEBF166F-1966-45A5-BCAD-4026BA7312D6}"/>
              </a:ext>
            </a:extLst>
          </p:cNvPr>
          <p:cNvSpPr txBox="1"/>
          <p:nvPr/>
        </p:nvSpPr>
        <p:spPr>
          <a:xfrm>
            <a:off x="5543301" y="688395"/>
            <a:ext cx="787395" cy="707886"/>
          </a:xfrm>
          <a:prstGeom prst="rect">
            <a:avLst/>
          </a:prstGeom>
          <a:noFill/>
        </p:spPr>
        <p:txBody>
          <a:bodyPr wrap="none" rtlCol="0">
            <a:spAutoFit/>
          </a:bodyPr>
          <a:lstStyle/>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endParaRPr lang="en-US" sz="500" dirty="0">
              <a:solidFill>
                <a:schemeClr val="accent2">
                  <a:lumMod val="20000"/>
                  <a:lumOff val="80000"/>
                </a:schemeClr>
              </a:solidFill>
            </a:endParaRPr>
          </a:p>
          <a:p>
            <a:r>
              <a:rPr lang="en-US" sz="500" dirty="0">
                <a:solidFill>
                  <a:schemeClr val="accent2">
                    <a:lumMod val="20000"/>
                    <a:lumOff val="80000"/>
                  </a:schemeClr>
                </a:solidFill>
              </a:rPr>
              <a:t>LOVELY PROFESSIONAL</a:t>
            </a:r>
          </a:p>
          <a:p>
            <a:endParaRPr lang="en-US" sz="500" dirty="0">
              <a:solidFill>
                <a:schemeClr val="accent2">
                  <a:lumMod val="20000"/>
                  <a:lumOff val="80000"/>
                </a:schemeClr>
              </a:solidFill>
            </a:endParaRPr>
          </a:p>
          <a:p>
            <a:endParaRPr lang="en-US" sz="500" dirty="0">
              <a:solidFill>
                <a:schemeClr val="accent2">
                  <a:lumMod val="20000"/>
                  <a:lumOff val="80000"/>
                </a:schemeClr>
              </a:solidFill>
            </a:endParaRPr>
          </a:p>
        </p:txBody>
      </p:sp>
      <p:graphicFrame>
        <p:nvGraphicFramePr>
          <p:cNvPr id="11" name="Table 10">
            <a:extLst>
              <a:ext uri="{FF2B5EF4-FFF2-40B4-BE49-F238E27FC236}">
                <a16:creationId xmlns:a16="http://schemas.microsoft.com/office/drawing/2014/main" id="{799588C5-7F63-43F6-86EB-F348CF1A83D9}"/>
              </a:ext>
            </a:extLst>
          </p:cNvPr>
          <p:cNvGraphicFramePr>
            <a:graphicFrameLocks noGrp="1"/>
          </p:cNvGraphicFramePr>
          <p:nvPr>
            <p:extLst>
              <p:ext uri="{D42A27DB-BD31-4B8C-83A1-F6EECF244321}">
                <p14:modId xmlns:p14="http://schemas.microsoft.com/office/powerpoint/2010/main" val="4241228983"/>
              </p:ext>
            </p:extLst>
          </p:nvPr>
        </p:nvGraphicFramePr>
        <p:xfrm>
          <a:off x="537764" y="3228814"/>
          <a:ext cx="5852568" cy="1586240"/>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TERM-V                                                                                 TGPA : 7.41             Equivalent percentage : 74.10 %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CIV882 :: ENVIRONMENTAL SCIENCE AND POLLUTION CONTROL</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3</a:t>
                      </a: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ERT425 :: ENTREPRENEURSHIP AND BUSINESS BASICS</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2</a:t>
                      </a:r>
                    </a:p>
                  </a:txBody>
                  <a:tcPr marL="6986" marR="6986" marT="6986" marB="0" anchor="b"/>
                </a:tc>
                <a:tc>
                  <a:txBody>
                    <a:bodyPr/>
                    <a:lstStyle/>
                    <a:p>
                      <a:pPr algn="ctr" fontAlgn="b"/>
                      <a:r>
                        <a:rPr lang="en-US" sz="1000" u="none" strike="noStrike" dirty="0">
                          <a:effectLst/>
                        </a:rPr>
                        <a:t>A</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MGN252 :: ADVANCED WORKSHOP ON EXCEL MODELLING</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2</a:t>
                      </a:r>
                    </a:p>
                  </a:txBody>
                  <a:tcPr marL="6986" marR="6986" marT="6986" marB="0" anchor="b"/>
                </a:tc>
                <a:tc>
                  <a:txBody>
                    <a:bodyPr/>
                    <a:lstStyle/>
                    <a:p>
                      <a:pPr algn="ctr" fontAlgn="b"/>
                      <a:r>
                        <a:rPr lang="en-US" sz="1000" u="none" strike="noStrike" dirty="0">
                          <a:effectLst/>
                        </a:rPr>
                        <a:t>A+</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MGN301 :: INTRODUCTION TO INTERNATIONAL BUSINESS</a:t>
                      </a:r>
                    </a:p>
                  </a:txBody>
                  <a:tcPr marL="7620" marR="7620" marT="7620" marB="0" anchor="b"/>
                </a:tc>
                <a:tc>
                  <a:txBody>
                    <a:bodyPr/>
                    <a:lstStyle/>
                    <a:p>
                      <a:pPr algn="ctr" fontAlgn="b"/>
                      <a:r>
                        <a:rPr lang="en-US" sz="1000" u="none" strike="noStrike" dirty="0">
                          <a:effectLst/>
                        </a:rPr>
                        <a:t>6</a:t>
                      </a:r>
                      <a:endParaRPr lang="en-US" sz="1000" b="0" i="0" u="none" strike="noStrike" dirty="0">
                        <a:solidFill>
                          <a:srgbClr val="000000"/>
                        </a:solidFill>
                        <a:effectLst/>
                        <a:latin typeface="Calibri" panose="020F0502020204030204" pitchFamily="34" charset="0"/>
                      </a:endParaRP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5</a:t>
                      </a: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MGN350 :: SUMMER PROJECT</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6</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794296036"/>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6</a:t>
                      </a: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MKT251 :: ESSENTIALS OF CONSUMER BEHAVIOR</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4</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249417913"/>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7</a:t>
                      </a: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MKT306 :: DIGITAL MARKETING ANALYTICS</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2</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416099543"/>
                  </a:ext>
                </a:extLst>
              </a:tr>
              <a:tr h="106540">
                <a:tc>
                  <a:txBody>
                    <a:bodyPr/>
                    <a:lstStyle/>
                    <a:p>
                      <a:pPr algn="ctr" fontAlgn="b"/>
                      <a:r>
                        <a:rPr lang="en-US" sz="900" b="0" i="0" u="none" strike="noStrike" dirty="0">
                          <a:solidFill>
                            <a:srgbClr val="000000"/>
                          </a:solidFill>
                          <a:effectLst/>
                          <a:latin typeface="Arial" panose="020B0604020202020204" pitchFamily="34" charset="0"/>
                          <a:cs typeface="Arial" panose="020B0604020202020204" pitchFamily="34" charset="0"/>
                        </a:rPr>
                        <a:t>8</a:t>
                      </a: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MKT352 :: SELLING AND SALES MANAGEMENT</a:t>
                      </a:r>
                    </a:p>
                  </a:txBody>
                  <a:tcPr marL="7620" marR="7620" marT="7620" marB="0" anchor="b"/>
                </a:tc>
                <a:tc>
                  <a:txBody>
                    <a:bodyPr/>
                    <a:lstStyle/>
                    <a:p>
                      <a:pPr algn="ctr" fontAlgn="b"/>
                      <a:r>
                        <a:rPr lang="en-US" sz="1000" b="0" i="0" u="none" strike="noStrike" dirty="0">
                          <a:solidFill>
                            <a:srgbClr val="000000"/>
                          </a:solidFill>
                          <a:effectLst/>
                          <a:latin typeface="Calibri" panose="020F0502020204030204" pitchFamily="34" charset="0"/>
                        </a:rPr>
                        <a:t>4</a:t>
                      </a: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32845625"/>
                  </a:ext>
                </a:extLst>
              </a:tr>
            </a:tbl>
          </a:graphicData>
        </a:graphic>
      </p:graphicFrame>
      <p:graphicFrame>
        <p:nvGraphicFramePr>
          <p:cNvPr id="12" name="Table 11">
            <a:extLst>
              <a:ext uri="{FF2B5EF4-FFF2-40B4-BE49-F238E27FC236}">
                <a16:creationId xmlns:a16="http://schemas.microsoft.com/office/drawing/2014/main" id="{DE501143-1E72-4792-8DCA-02D4F62A98E7}"/>
              </a:ext>
            </a:extLst>
          </p:cNvPr>
          <p:cNvGraphicFramePr>
            <a:graphicFrameLocks noGrp="1"/>
          </p:cNvGraphicFramePr>
          <p:nvPr>
            <p:extLst>
              <p:ext uri="{D42A27DB-BD31-4B8C-83A1-F6EECF244321}">
                <p14:modId xmlns:p14="http://schemas.microsoft.com/office/powerpoint/2010/main" val="876679047"/>
              </p:ext>
            </p:extLst>
          </p:nvPr>
        </p:nvGraphicFramePr>
        <p:xfrm>
          <a:off x="533651" y="4859206"/>
          <a:ext cx="5852568" cy="1108082"/>
        </p:xfrm>
        <a:graphic>
          <a:graphicData uri="http://schemas.openxmlformats.org/drawingml/2006/table">
            <a:tbl>
              <a:tblPr>
                <a:tableStyleId>{616DA210-FB5B-4158-B5E0-FEB733F419BA}</a:tableStyleId>
              </a:tblPr>
              <a:tblGrid>
                <a:gridCol w="347470">
                  <a:extLst>
                    <a:ext uri="{9D8B030D-6E8A-4147-A177-3AD203B41FA5}">
                      <a16:colId xmlns:a16="http://schemas.microsoft.com/office/drawing/2014/main" val="2951297438"/>
                    </a:ext>
                  </a:extLst>
                </a:gridCol>
                <a:gridCol w="4283892">
                  <a:extLst>
                    <a:ext uri="{9D8B030D-6E8A-4147-A177-3AD203B41FA5}">
                      <a16:colId xmlns:a16="http://schemas.microsoft.com/office/drawing/2014/main" val="1230181506"/>
                    </a:ext>
                  </a:extLst>
                </a:gridCol>
                <a:gridCol w="622124">
                  <a:extLst>
                    <a:ext uri="{9D8B030D-6E8A-4147-A177-3AD203B41FA5}">
                      <a16:colId xmlns:a16="http://schemas.microsoft.com/office/drawing/2014/main" val="1415816815"/>
                    </a:ext>
                  </a:extLst>
                </a:gridCol>
                <a:gridCol w="599082">
                  <a:extLst>
                    <a:ext uri="{9D8B030D-6E8A-4147-A177-3AD203B41FA5}">
                      <a16:colId xmlns:a16="http://schemas.microsoft.com/office/drawing/2014/main" val="3143734467"/>
                    </a:ext>
                  </a:extLst>
                </a:gridCol>
              </a:tblGrid>
              <a:tr h="96353">
                <a:tc gridSpan="4">
                  <a:txBody>
                    <a:bodyPr/>
                    <a:lstStyle/>
                    <a:p>
                      <a:pPr algn="l" fontAlgn="t"/>
                      <a:r>
                        <a:rPr lang="en-US" sz="900" b="1" i="0" u="none" strike="noStrike" dirty="0">
                          <a:solidFill>
                            <a:srgbClr val="000000"/>
                          </a:solidFill>
                          <a:effectLst/>
                          <a:latin typeface="Arial" panose="020B0604020202020204" pitchFamily="34" charset="0"/>
                          <a:cs typeface="Arial" panose="020B0604020202020204" pitchFamily="34" charset="0"/>
                        </a:rPr>
                        <a:t>TERM-VI                                                                                 TGPA : 7.39             Equivalent percentage : 73.90 %</a:t>
                      </a:r>
                    </a:p>
                  </a:txBody>
                  <a:tcPr marL="6986" marR="6986" marT="698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pPr lvl="0" algn="just" fontAlgn="t"/>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a:solidFill>
                          <a:srgbClr val="000000"/>
                        </a:solidFill>
                        <a:effectLst/>
                        <a:latin typeface="Calibri" panose="020F0502020204030204" pitchFamily="34" charset="0"/>
                      </a:endParaRPr>
                    </a:p>
                  </a:txBody>
                  <a:tcPr marL="6986" marR="6986" marT="6986" marB="0">
                    <a:lnT w="12700" cap="flat" cmpd="sng" algn="ctr">
                      <a:solidFill>
                        <a:schemeClr val="tx1"/>
                      </a:solidFill>
                      <a:prstDash val="solid"/>
                      <a:round/>
                      <a:headEnd type="none" w="med" len="med"/>
                      <a:tailEnd type="none" w="med" len="med"/>
                    </a:lnT>
                  </a:tcPr>
                </a:tc>
                <a:tc hMerge="1">
                  <a:txBody>
                    <a:bodyPr/>
                    <a:lstStyle/>
                    <a:p>
                      <a:pPr algn="ctr" fontAlgn="t"/>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514581850"/>
                  </a:ext>
                </a:extLst>
              </a:tr>
              <a:tr h="111633">
                <a:tc>
                  <a:txBody>
                    <a:bodyPr/>
                    <a:lstStyle/>
                    <a:p>
                      <a:pPr algn="ctr" fontAlgn="t"/>
                      <a:r>
                        <a:rPr lang="en-US" sz="1050" b="1" u="none" strike="noStrike" dirty="0" err="1">
                          <a:effectLst/>
                          <a:latin typeface="Aparajita" panose="02020603050405020304" pitchFamily="18" charset="0"/>
                          <a:cs typeface="Aparajita" panose="02020603050405020304" pitchFamily="18" charset="0"/>
                        </a:rPr>
                        <a:t>S.No</a:t>
                      </a:r>
                      <a:r>
                        <a:rPr lang="en-US" sz="1050" b="1" u="none" strike="noStrike" dirty="0">
                          <a:effectLst/>
                          <a:latin typeface="Aparajita" panose="02020603050405020304" pitchFamily="18" charset="0"/>
                          <a:cs typeface="Aparajita" panose="02020603050405020304" pitchFamily="18" charset="0"/>
                        </a:rPr>
                        <a:t>.</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lnL w="12700" cap="flat" cmpd="sng" algn="ctr">
                      <a:solidFill>
                        <a:schemeClr val="tx1"/>
                      </a:solidFill>
                      <a:prstDash val="solid"/>
                      <a:round/>
                      <a:headEnd type="none" w="med" len="med"/>
                      <a:tailEnd type="none" w="med" len="med"/>
                    </a:lnL>
                  </a:tcPr>
                </a:tc>
                <a:tc>
                  <a:txBody>
                    <a:bodyPr/>
                    <a:lstStyle/>
                    <a:p>
                      <a:pPr lvl="0" algn="just" fontAlgn="t"/>
                      <a:r>
                        <a:rPr lang="en-US" sz="1050" b="1" u="none" strike="noStrike" dirty="0">
                          <a:effectLst/>
                          <a:latin typeface="Aparajita" panose="02020603050405020304" pitchFamily="18" charset="0"/>
                          <a:cs typeface="Aparajita" panose="02020603050405020304" pitchFamily="18" charset="0"/>
                        </a:rPr>
                        <a:t>   Course</a:t>
                      </a:r>
                      <a:endParaRPr lang="en-US" sz="1050" b="1" i="0" u="none" strike="noStrike" dirty="0">
                        <a:solidFill>
                          <a:srgbClr val="000000"/>
                        </a:solidFill>
                        <a:effectLst/>
                        <a:latin typeface="Aparajita" panose="02020603050405020304" pitchFamily="18" charset="0"/>
                        <a:cs typeface="Aparajita" panose="02020603050405020304" pitchFamily="18" charset="0"/>
                      </a:endParaRPr>
                    </a:p>
                  </a:txBody>
                  <a:tcPr marL="6986" marR="6986" marT="6986" marB="0" anchor="ctr"/>
                </a:tc>
                <a:tc>
                  <a:txBody>
                    <a:bodyPr/>
                    <a:lstStyle/>
                    <a:p>
                      <a:pPr algn="ctr" fontAlgn="t"/>
                      <a:r>
                        <a:rPr lang="en-US" sz="1000" b="1" u="none" strike="noStrike">
                          <a:effectLst/>
                        </a:rPr>
                        <a:t>*Credits</a:t>
                      </a:r>
                      <a:endParaRPr lang="en-US" sz="1000" b="1" i="0" u="none" strike="noStrike">
                        <a:solidFill>
                          <a:srgbClr val="000000"/>
                        </a:solidFill>
                        <a:effectLst/>
                        <a:latin typeface="Calibri" panose="020F0502020204030204" pitchFamily="34" charset="0"/>
                      </a:endParaRPr>
                    </a:p>
                  </a:txBody>
                  <a:tcPr marL="6986" marR="6986" marT="6986" marB="0"/>
                </a:tc>
                <a:tc>
                  <a:txBody>
                    <a:bodyPr/>
                    <a:lstStyle/>
                    <a:p>
                      <a:pPr algn="ctr" fontAlgn="t"/>
                      <a:r>
                        <a:rPr lang="en-US" sz="1000" b="1" u="none" strike="noStrike" dirty="0">
                          <a:effectLst/>
                        </a:rPr>
                        <a:t>*Grade</a:t>
                      </a:r>
                      <a:endParaRPr lang="en-US" sz="1000" b="1" i="0" u="none" strike="noStrike" dirty="0">
                        <a:solidFill>
                          <a:srgbClr val="000000"/>
                        </a:solidFill>
                        <a:effectLst/>
                        <a:latin typeface="Calibri" panose="020F0502020204030204" pitchFamily="34" charset="0"/>
                      </a:endParaRPr>
                    </a:p>
                  </a:txBody>
                  <a:tcPr marL="6986" marR="6986" marT="6986" marB="0">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32548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1</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a:solidFill>
                            <a:srgbClr val="000000"/>
                          </a:solidFill>
                          <a:effectLst/>
                          <a:latin typeface="Aparajita" panose="02020603050405020304" pitchFamily="18" charset="0"/>
                          <a:cs typeface="Aparajita" panose="02020603050405020304" pitchFamily="18" charset="0"/>
                        </a:rPr>
                        <a:t>LAW899 :: BASIC HUMAN RIGHTS</a:t>
                      </a:r>
                    </a:p>
                  </a:txBody>
                  <a:tcPr marL="7620" marR="7620" marT="7620" marB="0" anchor="b">
                    <a:lnB w="9525"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mn-lt"/>
                        </a:rPr>
                        <a:t>3</a:t>
                      </a:r>
                    </a:p>
                  </a:txBody>
                  <a:tcPr marL="6986" marR="6986" marT="6986" marB="0" anchor="b">
                    <a:lnB w="9525" cap="flat" cmpd="sng" algn="ctr">
                      <a:solidFill>
                        <a:schemeClr val="tx1"/>
                      </a:solidFill>
                      <a:prstDash val="solid"/>
                      <a:round/>
                      <a:headEnd type="none" w="med" len="med"/>
                      <a:tailEnd type="none" w="med" len="med"/>
                    </a:lnB>
                  </a:tcPr>
                </a:tc>
                <a:tc>
                  <a:txBody>
                    <a:bodyPr/>
                    <a:lstStyle/>
                    <a:p>
                      <a:pPr algn="ctr" fontAlgn="b"/>
                      <a:r>
                        <a:rPr lang="en-US" sz="1000" b="0" i="0" u="none" strike="noStrike" dirty="0">
                          <a:solidFill>
                            <a:srgbClr val="000000"/>
                          </a:solidFill>
                          <a:effectLst/>
                          <a:latin typeface="Calibri" panose="020F0502020204030204" pitchFamily="34" charset="0"/>
                        </a:rPr>
                        <a:t>B+</a:t>
                      </a:r>
                    </a:p>
                  </a:txBody>
                  <a:tcPr marL="6986" marR="6986" marT="6986" marB="0" anchor="b">
                    <a:lnR w="12700" cap="flat" cmpd="sng" algn="ctr">
                      <a:solidFill>
                        <a:schemeClr val="tx1"/>
                      </a:solidFill>
                      <a:prstDash val="solid"/>
                      <a:round/>
                      <a:headEnd type="none" w="med" len="med"/>
                      <a:tailEnd type="none" w="med" len="med"/>
                    </a:lnR>
                    <a:lnB w="952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795218825"/>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2</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a:solidFill>
                            <a:srgbClr val="000000"/>
                          </a:solidFill>
                          <a:effectLst/>
                          <a:latin typeface="Aparajita" panose="02020603050405020304" pitchFamily="18" charset="0"/>
                          <a:cs typeface="Aparajita" panose="02020603050405020304" pitchFamily="18" charset="0"/>
                        </a:rPr>
                        <a:t>MGN343 :: BUSINESS INTELLIGENCE</a:t>
                      </a:r>
                    </a:p>
                  </a:txBody>
                  <a:tcPr marL="7620" marR="7620" marT="7620" marB="0" anchor="b">
                    <a:lnT w="9525" cap="flat" cmpd="sng" algn="ctr">
                      <a:solidFill>
                        <a:schemeClr val="tx1"/>
                      </a:solidFill>
                      <a:prstDash val="solid"/>
                      <a:round/>
                      <a:headEnd type="none" w="med" len="med"/>
                      <a:tailEnd type="none" w="med" len="med"/>
                    </a:lnT>
                  </a:tcPr>
                </a:tc>
                <a:tc>
                  <a:txBody>
                    <a:bodyPr/>
                    <a:lstStyle/>
                    <a:p>
                      <a:pPr algn="ctr" fontAlgn="b"/>
                      <a:r>
                        <a:rPr lang="en-US" sz="1000" b="0" i="0" u="none" strike="noStrike" dirty="0">
                          <a:solidFill>
                            <a:srgbClr val="000000"/>
                          </a:solidFill>
                          <a:effectLst/>
                          <a:latin typeface="+mn-lt"/>
                        </a:rPr>
                        <a:t>4</a:t>
                      </a:r>
                    </a:p>
                  </a:txBody>
                  <a:tcPr marL="6986" marR="6986" marT="6986" marB="0" anchor="b">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L w="952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106988480"/>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3</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a:solidFill>
                            <a:srgbClr val="000000"/>
                          </a:solidFill>
                          <a:effectLst/>
                          <a:latin typeface="Aparajita" panose="02020603050405020304" pitchFamily="18" charset="0"/>
                          <a:cs typeface="Aparajita" panose="02020603050405020304" pitchFamily="18" charset="0"/>
                        </a:rPr>
                        <a:t>MKT351 :: FUNDAMENTALS OF PROMOTIONS MANAGEMENT</a:t>
                      </a:r>
                    </a:p>
                  </a:txBody>
                  <a:tcPr marL="7620" marR="7620" marT="7620" marB="0" anchor="b"/>
                </a:tc>
                <a:tc>
                  <a:txBody>
                    <a:bodyPr/>
                    <a:lstStyle/>
                    <a:p>
                      <a:pPr algn="ctr" fontAlgn="b"/>
                      <a:r>
                        <a:rPr lang="en-US" sz="1000" b="0" i="0" u="none" strike="noStrike" dirty="0">
                          <a:solidFill>
                            <a:srgbClr val="000000"/>
                          </a:solidFill>
                          <a:effectLst/>
                          <a:latin typeface="+mn-lt"/>
                        </a:rPr>
                        <a:t>4</a:t>
                      </a: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432854736"/>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4</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a:solidFill>
                            <a:srgbClr val="000000"/>
                          </a:solidFill>
                          <a:effectLst/>
                          <a:latin typeface="Aparajita" panose="02020603050405020304" pitchFamily="18" charset="0"/>
                          <a:cs typeface="Aparajita" panose="02020603050405020304" pitchFamily="18" charset="0"/>
                        </a:rPr>
                        <a:t>MKT354 :: MARKETING OF FINANCIAL SERVICES</a:t>
                      </a:r>
                    </a:p>
                  </a:txBody>
                  <a:tcPr marL="7620" marR="7620" marT="7620" marB="0" anchor="b"/>
                </a:tc>
                <a:tc>
                  <a:txBody>
                    <a:bodyPr/>
                    <a:lstStyle/>
                    <a:p>
                      <a:pPr algn="ctr" fontAlgn="b"/>
                      <a:r>
                        <a:rPr lang="en-US" sz="1000" b="0" i="0" u="none" strike="noStrike" dirty="0">
                          <a:solidFill>
                            <a:srgbClr val="000000"/>
                          </a:solidFill>
                          <a:effectLst/>
                          <a:latin typeface="+mn-lt"/>
                        </a:rPr>
                        <a:t>4</a:t>
                      </a:r>
                    </a:p>
                  </a:txBody>
                  <a:tcPr marL="6986" marR="6986" marT="6986" marB="0" anchor="b"/>
                </a:tc>
                <a:tc>
                  <a:txBody>
                    <a:bodyPr/>
                    <a:lstStyle/>
                    <a:p>
                      <a:pPr algn="ctr" fontAlgn="b"/>
                      <a:r>
                        <a:rPr lang="en-US" sz="1000" u="none" strike="noStrike" dirty="0">
                          <a:effectLst/>
                        </a:rPr>
                        <a:t>B+</a:t>
                      </a:r>
                      <a:endParaRPr lang="en-US" sz="1000" b="0" i="0" u="none" strike="noStrike" dirty="0">
                        <a:solidFill>
                          <a:srgbClr val="000000"/>
                        </a:solidFill>
                        <a:effectLst/>
                        <a:latin typeface="Calibri" panose="020F0502020204030204" pitchFamily="34" charset="0"/>
                      </a:endParaRP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232750303"/>
                  </a:ext>
                </a:extLst>
              </a:tr>
              <a:tr h="106540">
                <a:tc>
                  <a:txBody>
                    <a:bodyPr/>
                    <a:lstStyle/>
                    <a:p>
                      <a:pPr algn="ctr" fontAlgn="b"/>
                      <a:r>
                        <a:rPr lang="en-US" sz="900" u="none" strike="noStrike" dirty="0">
                          <a:effectLst/>
                          <a:latin typeface="Arial" panose="020B0604020202020204" pitchFamily="34" charset="0"/>
                          <a:cs typeface="Arial" panose="020B0604020202020204" pitchFamily="34" charset="0"/>
                        </a:rPr>
                        <a:t>5</a:t>
                      </a:r>
                      <a:endParaRPr lang="en-US" sz="900" b="0" i="0" u="none" strike="noStrike" dirty="0">
                        <a:solidFill>
                          <a:srgbClr val="000000"/>
                        </a:solidFill>
                        <a:effectLst/>
                        <a:latin typeface="Arial" panose="020B0604020202020204" pitchFamily="34" charset="0"/>
                        <a:cs typeface="Arial" panose="020B0604020202020204" pitchFamily="34" charset="0"/>
                      </a:endParaRPr>
                    </a:p>
                  </a:txBody>
                  <a:tcPr marL="6986" marR="6986" marT="6986" marB="0" anchor="b">
                    <a:lnL w="12700" cap="flat" cmpd="sng" algn="ctr">
                      <a:solidFill>
                        <a:schemeClr val="tx1"/>
                      </a:solidFill>
                      <a:prstDash val="solid"/>
                      <a:round/>
                      <a:headEnd type="none" w="med" len="med"/>
                      <a:tailEnd type="none" w="med" len="med"/>
                    </a:lnL>
                  </a:tcPr>
                </a:tc>
                <a:tc>
                  <a:txBody>
                    <a:bodyPr/>
                    <a:lstStyle/>
                    <a:p>
                      <a:pPr algn="l" fontAlgn="b"/>
                      <a:r>
                        <a:rPr lang="en-US" sz="900" b="0" i="0" u="none" strike="noStrike" dirty="0">
                          <a:solidFill>
                            <a:srgbClr val="000000"/>
                          </a:solidFill>
                          <a:effectLst/>
                          <a:latin typeface="Aparajita" panose="02020603050405020304" pitchFamily="18" charset="0"/>
                          <a:cs typeface="Aparajita" panose="02020603050405020304" pitchFamily="18" charset="0"/>
                        </a:rPr>
                        <a:t>PSY802 :: PSYCHOLOGY OF HAPPINESS</a:t>
                      </a:r>
                    </a:p>
                  </a:txBody>
                  <a:tcPr marL="7620" marR="7620" marT="7620" marB="0" anchor="b"/>
                </a:tc>
                <a:tc>
                  <a:txBody>
                    <a:bodyPr/>
                    <a:lstStyle/>
                    <a:p>
                      <a:pPr algn="ctr" fontAlgn="b"/>
                      <a:r>
                        <a:rPr lang="en-US" sz="1000" u="none" strike="noStrike" dirty="0">
                          <a:effectLst/>
                          <a:latin typeface="+mn-lt"/>
                        </a:rPr>
                        <a:t>3</a:t>
                      </a:r>
                      <a:endParaRPr lang="en-US" sz="1000" b="0" i="0" u="none" strike="noStrike" dirty="0">
                        <a:solidFill>
                          <a:srgbClr val="000000"/>
                        </a:solidFill>
                        <a:effectLst/>
                        <a:latin typeface="+mn-lt"/>
                      </a:endParaRPr>
                    </a:p>
                  </a:txBody>
                  <a:tcPr marL="6986" marR="6986" marT="6986" marB="0" anchor="b"/>
                </a:tc>
                <a:tc>
                  <a:txBody>
                    <a:bodyPr/>
                    <a:lstStyle/>
                    <a:p>
                      <a:pPr algn="ctr" fontAlgn="b"/>
                      <a:r>
                        <a:rPr lang="en-US" sz="1000" b="0" i="0" u="none" strike="noStrike" dirty="0">
                          <a:solidFill>
                            <a:srgbClr val="000000"/>
                          </a:solidFill>
                          <a:effectLst/>
                          <a:latin typeface="Calibri" panose="020F0502020204030204" pitchFamily="34" charset="0"/>
                        </a:rPr>
                        <a:t>A</a:t>
                      </a:r>
                    </a:p>
                  </a:txBody>
                  <a:tcPr marL="6986" marR="6986" marT="6986" marB="0" anchor="b">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483502559"/>
                  </a:ext>
                </a:extLst>
              </a:tr>
            </a:tbl>
          </a:graphicData>
        </a:graphic>
      </p:graphicFrame>
      <p:graphicFrame>
        <p:nvGraphicFramePr>
          <p:cNvPr id="16" name="Table 16">
            <a:extLst>
              <a:ext uri="{FF2B5EF4-FFF2-40B4-BE49-F238E27FC236}">
                <a16:creationId xmlns:a16="http://schemas.microsoft.com/office/drawing/2014/main" id="{E3756093-0BF3-4761-89AA-B6755FAB6226}"/>
              </a:ext>
            </a:extLst>
          </p:cNvPr>
          <p:cNvGraphicFramePr>
            <a:graphicFrameLocks noGrp="1"/>
          </p:cNvGraphicFramePr>
          <p:nvPr>
            <p:extLst>
              <p:ext uri="{D42A27DB-BD31-4B8C-83A1-F6EECF244321}">
                <p14:modId xmlns:p14="http://schemas.microsoft.com/office/powerpoint/2010/main" val="44714748"/>
              </p:ext>
            </p:extLst>
          </p:nvPr>
        </p:nvGraphicFramePr>
        <p:xfrm>
          <a:off x="533652" y="6150835"/>
          <a:ext cx="3735568" cy="396240"/>
        </p:xfrm>
        <a:graphic>
          <a:graphicData uri="http://schemas.openxmlformats.org/drawingml/2006/table">
            <a:tbl>
              <a:tblPr>
                <a:tableStyleId>{5C22544A-7EE6-4342-B048-85BDC9FD1C3A}</a:tableStyleId>
              </a:tblPr>
              <a:tblGrid>
                <a:gridCol w="3735568">
                  <a:extLst>
                    <a:ext uri="{9D8B030D-6E8A-4147-A177-3AD203B41FA5}">
                      <a16:colId xmlns:a16="http://schemas.microsoft.com/office/drawing/2014/main" val="4042675524"/>
                    </a:ext>
                  </a:extLst>
                </a:gridCol>
              </a:tblGrid>
              <a:tr h="396240">
                <a:tc>
                  <a:txBody>
                    <a:bodyPr/>
                    <a:lstStyle/>
                    <a:p>
                      <a:r>
                        <a:rPr lang="en-US" sz="1100" dirty="0">
                          <a:latin typeface="Aparajita" panose="02020603050405020304" pitchFamily="18" charset="0"/>
                          <a:cs typeface="Aparajita" panose="02020603050405020304" pitchFamily="18" charset="0"/>
                        </a:rPr>
                        <a:t>*</a:t>
                      </a:r>
                      <a:r>
                        <a:rPr lang="en-US" dirty="0"/>
                        <a:t>  </a:t>
                      </a:r>
                      <a:r>
                        <a:rPr lang="en-US" sz="1000" dirty="0">
                          <a:latin typeface="Aparajita" panose="02020603050405020304" pitchFamily="18" charset="0"/>
                          <a:cs typeface="Aparajita" panose="02020603050405020304" pitchFamily="18" charset="0"/>
                        </a:rPr>
                        <a:t> The student has successfully completed the </a:t>
                      </a:r>
                      <a:r>
                        <a:rPr lang="en-US" sz="1000" dirty="0" err="1">
                          <a:latin typeface="Aparajita" panose="02020603050405020304" pitchFamily="18" charset="0"/>
                          <a:cs typeface="Aparajita" panose="02020603050405020304" pitchFamily="18" charset="0"/>
                        </a:rPr>
                        <a:t>Programme</a:t>
                      </a:r>
                      <a:r>
                        <a:rPr lang="en-US" sz="1000" dirty="0">
                          <a:latin typeface="Aparajita" panose="02020603050405020304" pitchFamily="18" charset="0"/>
                          <a:cs typeface="Aparajita" panose="02020603050405020304" pitchFamily="18" charset="0"/>
                        </a:rPr>
                        <a:t> in June, 2020.</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02691095"/>
                  </a:ext>
                </a:extLst>
              </a:tr>
            </a:tbl>
          </a:graphicData>
        </a:graphic>
      </p:graphicFrame>
      <p:graphicFrame>
        <p:nvGraphicFramePr>
          <p:cNvPr id="17" name="Table 17">
            <a:extLst>
              <a:ext uri="{FF2B5EF4-FFF2-40B4-BE49-F238E27FC236}">
                <a16:creationId xmlns:a16="http://schemas.microsoft.com/office/drawing/2014/main" id="{E802F997-10DF-4936-AE71-6AB64878DE30}"/>
              </a:ext>
            </a:extLst>
          </p:cNvPr>
          <p:cNvGraphicFramePr>
            <a:graphicFrameLocks noGrp="1"/>
          </p:cNvGraphicFramePr>
          <p:nvPr>
            <p:extLst>
              <p:ext uri="{D42A27DB-BD31-4B8C-83A1-F6EECF244321}">
                <p14:modId xmlns:p14="http://schemas.microsoft.com/office/powerpoint/2010/main" val="1587647847"/>
              </p:ext>
            </p:extLst>
          </p:nvPr>
        </p:nvGraphicFramePr>
        <p:xfrm>
          <a:off x="4329775" y="6150835"/>
          <a:ext cx="2056444" cy="396240"/>
        </p:xfrm>
        <a:graphic>
          <a:graphicData uri="http://schemas.openxmlformats.org/drawingml/2006/table">
            <a:tbl>
              <a:tblPr firstRow="1" bandRow="1">
                <a:tableStyleId>{5C22544A-7EE6-4342-B048-85BDC9FD1C3A}</a:tableStyleId>
              </a:tblPr>
              <a:tblGrid>
                <a:gridCol w="2056444">
                  <a:extLst>
                    <a:ext uri="{9D8B030D-6E8A-4147-A177-3AD203B41FA5}">
                      <a16:colId xmlns:a16="http://schemas.microsoft.com/office/drawing/2014/main" val="2867118246"/>
                    </a:ext>
                  </a:extLst>
                </a:gridCol>
              </a:tblGrid>
              <a:tr h="370840">
                <a:tc>
                  <a:txBody>
                    <a:bodyPr/>
                    <a:lstStyle/>
                    <a:p>
                      <a:pPr algn="r"/>
                      <a:r>
                        <a:rPr lang="en-US" sz="1100" dirty="0">
                          <a:solidFill>
                            <a:schemeClr val="tx1">
                              <a:lumMod val="75000"/>
                              <a:lumOff val="25000"/>
                            </a:schemeClr>
                          </a:solidFill>
                        </a:rPr>
                        <a:t>CGPA : 7.34</a:t>
                      </a:r>
                    </a:p>
                    <a:p>
                      <a:pPr algn="ctr"/>
                      <a:r>
                        <a:rPr lang="en-US" sz="900" dirty="0">
                          <a:solidFill>
                            <a:schemeClr val="tx1">
                              <a:lumMod val="75000"/>
                              <a:lumOff val="25000"/>
                            </a:schemeClr>
                          </a:solidFill>
                        </a:rPr>
                        <a:t>       Equivalent percentage  : 73.40 %   </a:t>
                      </a:r>
                    </a:p>
                  </a:txBody>
                  <a:tcPr>
                    <a:lnL w="9525" cap="flat" cmpd="sng" algn="ctr">
                      <a:solidFill>
                        <a:schemeClr val="tx1"/>
                      </a:solidFill>
                      <a:prstDash val="solid"/>
                      <a:round/>
                      <a:headEnd type="none" w="med" len="med"/>
                      <a:tailEnd type="none" w="med" len="med"/>
                    </a:lnL>
                    <a:lnR w="9525" cap="flat" cmpd="sng" algn="ctr">
                      <a:solidFill>
                        <a:schemeClr val="tx1"/>
                      </a:solidFill>
                      <a:prstDash val="solid"/>
                      <a:round/>
                      <a:headEnd type="none" w="med" len="med"/>
                      <a:tailEnd type="none" w="med" len="med"/>
                    </a:lnR>
                    <a:lnT w="9525" cap="flat" cmpd="sng" algn="ctr">
                      <a:solidFill>
                        <a:schemeClr val="tx1"/>
                      </a:solidFill>
                      <a:prstDash val="solid"/>
                      <a:round/>
                      <a:headEnd type="none" w="med" len="med"/>
                      <a:tailEnd type="none" w="med" len="med"/>
                    </a:lnT>
                    <a:lnB w="9525"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919761222"/>
                  </a:ext>
                </a:extLst>
              </a:tr>
            </a:tbl>
          </a:graphicData>
        </a:graphic>
      </p:graphicFrame>
      <p:pic>
        <p:nvPicPr>
          <p:cNvPr id="18" name="Picture 17">
            <a:extLst>
              <a:ext uri="{FF2B5EF4-FFF2-40B4-BE49-F238E27FC236}">
                <a16:creationId xmlns:a16="http://schemas.microsoft.com/office/drawing/2014/main" id="{FC6B1F84-0358-402C-B227-9A02B16168B9}"/>
              </a:ext>
            </a:extLst>
          </p:cNvPr>
          <p:cNvPicPr>
            <a:picLocks noChangeAspect="1"/>
          </p:cNvPicPr>
          <p:nvPr/>
        </p:nvPicPr>
        <p:blipFill rotWithShape="1">
          <a:blip r:embed="rId6">
            <a:extLst>
              <a:ext uri="{BEBA8EAE-BF5A-486C-A8C5-ECC9F3942E4B}">
                <a14:imgProps xmlns:a14="http://schemas.microsoft.com/office/drawing/2010/main">
                  <a14:imgLayer r:embed="rId7">
                    <a14:imgEffect>
                      <a14:sharpenSoften amount="50000"/>
                    </a14:imgEffect>
                  </a14:imgLayer>
                </a14:imgProps>
              </a:ext>
              <a:ext uri="{28A0092B-C50C-407E-A947-70E740481C1C}">
                <a14:useLocalDpi xmlns:a14="http://schemas.microsoft.com/office/drawing/2010/main" val="0"/>
              </a:ext>
            </a:extLst>
          </a:blip>
          <a:srcRect l="37462" t="85043" r="4008" b="6187"/>
          <a:stretch/>
        </p:blipFill>
        <p:spPr>
          <a:xfrm>
            <a:off x="3574473" y="8761142"/>
            <a:ext cx="3083066" cy="672061"/>
          </a:xfrm>
          <a:prstGeom prst="rect">
            <a:avLst/>
          </a:prstGeom>
        </p:spPr>
      </p:pic>
      <p:sp>
        <p:nvSpPr>
          <p:cNvPr id="20" name="TextBox 19">
            <a:extLst>
              <a:ext uri="{FF2B5EF4-FFF2-40B4-BE49-F238E27FC236}">
                <a16:creationId xmlns:a16="http://schemas.microsoft.com/office/drawing/2014/main" id="{210D20D8-7E4C-4D34-889D-D37A68D68A54}"/>
              </a:ext>
            </a:extLst>
          </p:cNvPr>
          <p:cNvSpPr txBox="1"/>
          <p:nvPr/>
        </p:nvSpPr>
        <p:spPr>
          <a:xfrm>
            <a:off x="448408" y="6758437"/>
            <a:ext cx="4070345" cy="646331"/>
          </a:xfrm>
          <a:prstGeom prst="rect">
            <a:avLst/>
          </a:prstGeom>
          <a:noFill/>
        </p:spPr>
        <p:txBody>
          <a:bodyPr wrap="none" rtlCol="0">
            <a:spAutoFit/>
          </a:bodyPr>
          <a:lstStyle/>
          <a:p>
            <a:r>
              <a:rPr lang="en-US" sz="900" b="1" dirty="0">
                <a:latin typeface="Aparajita" panose="02020603050405020304" pitchFamily="18" charset="0"/>
                <a:cs typeface="Aparajita" panose="02020603050405020304" pitchFamily="18" charset="0"/>
              </a:rPr>
              <a:t>*  ‘Credit’ means credit allotted to the course and ‘Grade’ means grade earned by the student.</a:t>
            </a:r>
          </a:p>
          <a:p>
            <a:r>
              <a:rPr lang="en-US" sz="900" dirty="0">
                <a:latin typeface="Aparajita" panose="02020603050405020304" pitchFamily="18" charset="0"/>
                <a:cs typeface="Aparajita" panose="02020603050405020304" pitchFamily="18" charset="0"/>
              </a:rPr>
              <a:t>*   Basis of evaluation, grading, minimum CGPA Requirement and other information is printed overleaf.</a:t>
            </a:r>
          </a:p>
          <a:p>
            <a:r>
              <a:rPr lang="en-US" sz="900" b="1" dirty="0">
                <a:latin typeface="Aparajita" panose="02020603050405020304" pitchFamily="18" charset="0"/>
                <a:cs typeface="Aparajita" panose="02020603050405020304" pitchFamily="18" charset="0"/>
              </a:rPr>
              <a:t>*   </a:t>
            </a:r>
            <a:r>
              <a:rPr lang="en-US" sz="900" dirty="0">
                <a:latin typeface="Aparajita" panose="02020603050405020304" pitchFamily="18" charset="0"/>
                <a:cs typeface="Aparajita" panose="02020603050405020304" pitchFamily="18" charset="0"/>
              </a:rPr>
              <a:t>This transcript can be authenticated by scanning the attached QR code.</a:t>
            </a:r>
          </a:p>
          <a:p>
            <a:r>
              <a:rPr lang="en-US" sz="900" b="1" dirty="0">
                <a:latin typeface="Aparajita" panose="02020603050405020304" pitchFamily="18" charset="0"/>
                <a:cs typeface="Aparajita" panose="02020603050405020304" pitchFamily="18" charset="0"/>
              </a:rPr>
              <a:t>*   </a:t>
            </a:r>
            <a:r>
              <a:rPr lang="en-US" sz="900" dirty="0">
                <a:latin typeface="Aparajita" panose="02020603050405020304" pitchFamily="18" charset="0"/>
                <a:cs typeface="Aparajita" panose="02020603050405020304" pitchFamily="18" charset="0"/>
              </a:rPr>
              <a:t>The multiplier factor for converting CGPA to equivalent percentage is 10.</a:t>
            </a:r>
            <a:endParaRPr lang="en-US" sz="900" b="1" dirty="0">
              <a:latin typeface="Aparajita" panose="02020603050405020304" pitchFamily="18" charset="0"/>
              <a:cs typeface="Aparajita" panose="02020603050405020304" pitchFamily="18" charset="0"/>
            </a:endParaRPr>
          </a:p>
        </p:txBody>
      </p:sp>
      <p:sp>
        <p:nvSpPr>
          <p:cNvPr id="22" name="TextBox 21">
            <a:extLst>
              <a:ext uri="{FF2B5EF4-FFF2-40B4-BE49-F238E27FC236}">
                <a16:creationId xmlns:a16="http://schemas.microsoft.com/office/drawing/2014/main" id="{73C10667-28B0-4274-97D2-536DBA98BA7F}"/>
              </a:ext>
            </a:extLst>
          </p:cNvPr>
          <p:cNvSpPr txBox="1"/>
          <p:nvPr/>
        </p:nvSpPr>
        <p:spPr>
          <a:xfrm>
            <a:off x="448408" y="8892908"/>
            <a:ext cx="3430402" cy="553998"/>
          </a:xfrm>
          <a:prstGeom prst="rect">
            <a:avLst/>
          </a:prstGeom>
          <a:noFill/>
        </p:spPr>
        <p:txBody>
          <a:bodyPr wrap="square">
            <a:spAutoFit/>
          </a:bodyPr>
          <a:lstStyle/>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Certificate No. : D1011278</a:t>
            </a:r>
          </a:p>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Date of issue :    04-Jun-2020</a:t>
            </a:r>
          </a:p>
          <a:p>
            <a:pPr algn="just"/>
            <a:r>
              <a:rPr lang="en-US" sz="1000" b="1" dirty="0">
                <a:solidFill>
                  <a:schemeClr val="tx1">
                    <a:lumMod val="85000"/>
                    <a:lumOff val="15000"/>
                  </a:schemeClr>
                </a:solidFill>
                <a:latin typeface="Aparajita" panose="02020603050405020304" pitchFamily="18" charset="0"/>
                <a:cs typeface="Aparajita" panose="02020603050405020304" pitchFamily="18" charset="0"/>
              </a:rPr>
              <a:t>Place : Phagwara (Punjab) </a:t>
            </a:r>
          </a:p>
        </p:txBody>
      </p:sp>
      <p:sp>
        <p:nvSpPr>
          <p:cNvPr id="23" name="TextBox 22">
            <a:extLst>
              <a:ext uri="{FF2B5EF4-FFF2-40B4-BE49-F238E27FC236}">
                <a16:creationId xmlns:a16="http://schemas.microsoft.com/office/drawing/2014/main" id="{B25C9BF9-EAD5-44CD-9947-A7D3107FEA12}"/>
              </a:ext>
            </a:extLst>
          </p:cNvPr>
          <p:cNvSpPr txBox="1"/>
          <p:nvPr/>
        </p:nvSpPr>
        <p:spPr>
          <a:xfrm>
            <a:off x="5766935" y="9540608"/>
            <a:ext cx="696024" cy="261610"/>
          </a:xfrm>
          <a:prstGeom prst="rect">
            <a:avLst/>
          </a:prstGeom>
          <a:noFill/>
        </p:spPr>
        <p:txBody>
          <a:bodyPr wrap="none" rtlCol="0">
            <a:spAutoFit/>
          </a:bodyPr>
          <a:lstStyle/>
          <a:p>
            <a:r>
              <a:rPr lang="en-US" sz="1100" dirty="0">
                <a:solidFill>
                  <a:schemeClr val="tx1">
                    <a:lumMod val="85000"/>
                    <a:lumOff val="15000"/>
                  </a:schemeClr>
                </a:solidFill>
                <a:latin typeface="Aparajita" panose="02020603050405020304" pitchFamily="18" charset="0"/>
                <a:cs typeface="Aparajita" panose="02020603050405020304" pitchFamily="18" charset="0"/>
              </a:rPr>
              <a:t>Page 2 of 2</a:t>
            </a:r>
          </a:p>
        </p:txBody>
      </p:sp>
      <p:pic>
        <p:nvPicPr>
          <p:cNvPr id="14" name="Picture 13">
            <a:extLst>
              <a:ext uri="{FF2B5EF4-FFF2-40B4-BE49-F238E27FC236}">
                <a16:creationId xmlns:a16="http://schemas.microsoft.com/office/drawing/2014/main" id="{7FCA62B7-C7A0-4603-832F-9DC3B3F32BB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588558" y="6758437"/>
            <a:ext cx="781200" cy="781200"/>
          </a:xfrm>
          <a:prstGeom prst="rect">
            <a:avLst/>
          </a:prstGeom>
        </p:spPr>
      </p:pic>
      <p:sp>
        <p:nvSpPr>
          <p:cNvPr id="15" name="TextBox 14">
            <a:extLst>
              <a:ext uri="{FF2B5EF4-FFF2-40B4-BE49-F238E27FC236}">
                <a16:creationId xmlns:a16="http://schemas.microsoft.com/office/drawing/2014/main" id="{E1EDEE5E-2AEA-40EB-BF15-D07269857988}"/>
              </a:ext>
            </a:extLst>
          </p:cNvPr>
          <p:cNvSpPr txBox="1"/>
          <p:nvPr/>
        </p:nvSpPr>
        <p:spPr>
          <a:xfrm>
            <a:off x="5588558" y="7478821"/>
            <a:ext cx="795411" cy="169277"/>
          </a:xfrm>
          <a:prstGeom prst="rect">
            <a:avLst/>
          </a:prstGeom>
          <a:noFill/>
        </p:spPr>
        <p:txBody>
          <a:bodyPr wrap="none" rtlCol="0">
            <a:spAutoFit/>
          </a:bodyPr>
          <a:lstStyle/>
          <a:p>
            <a:r>
              <a:rPr lang="en-US" sz="500" dirty="0"/>
              <a:t>Scan for Authentication</a:t>
            </a:r>
          </a:p>
        </p:txBody>
      </p:sp>
    </p:spTree>
    <p:extLst>
      <p:ext uri="{BB962C8B-B14F-4D97-AF65-F5344CB8AC3E}">
        <p14:creationId xmlns:p14="http://schemas.microsoft.com/office/powerpoint/2010/main" val="205706156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6F5E4DC5-2B67-410F-827B-FE4E04EFA475}"/>
              </a:ext>
            </a:extLst>
          </p:cNvPr>
          <p:cNvSpPr txBox="1"/>
          <p:nvPr/>
        </p:nvSpPr>
        <p:spPr>
          <a:xfrm>
            <a:off x="0" y="1336976"/>
            <a:ext cx="6858000" cy="477054"/>
          </a:xfrm>
          <a:prstGeom prst="rect">
            <a:avLst/>
          </a:prstGeom>
          <a:noFill/>
        </p:spPr>
        <p:txBody>
          <a:bodyPr wrap="square" rtlCol="0">
            <a:spAutoFit/>
          </a:bodyPr>
          <a:lstStyle/>
          <a:p>
            <a:pPr algn="ctr"/>
            <a:r>
              <a:rPr lang="en-US" sz="2500" b="1" dirty="0">
                <a:latin typeface="Bookman Old Style" panose="02050604050505020204" pitchFamily="18" charset="0"/>
                <a:cs typeface="Aparajita" panose="02020603050405020304" pitchFamily="18" charset="0"/>
              </a:rPr>
              <a:t>Lovely Professional University </a:t>
            </a:r>
          </a:p>
        </p:txBody>
      </p:sp>
      <p:pic>
        <p:nvPicPr>
          <p:cNvPr id="21" name="Picture 20">
            <a:extLst>
              <a:ext uri="{FF2B5EF4-FFF2-40B4-BE49-F238E27FC236}">
                <a16:creationId xmlns:a16="http://schemas.microsoft.com/office/drawing/2014/main" id="{BEA38F80-B34D-4ACA-92A3-1661348E695C}"/>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21528" t="27401" r="58061" b="36716"/>
          <a:stretch/>
        </p:blipFill>
        <p:spPr>
          <a:xfrm>
            <a:off x="2880248" y="81601"/>
            <a:ext cx="1259594" cy="1204082"/>
          </a:xfrm>
          <a:prstGeom prst="rect">
            <a:avLst/>
          </a:prstGeom>
        </p:spPr>
      </p:pic>
      <p:sp>
        <p:nvSpPr>
          <p:cNvPr id="22" name="TextBox 21">
            <a:extLst>
              <a:ext uri="{FF2B5EF4-FFF2-40B4-BE49-F238E27FC236}">
                <a16:creationId xmlns:a16="http://schemas.microsoft.com/office/drawing/2014/main" id="{51844653-89B6-4708-9059-A5C8B3ECEEBB}"/>
              </a:ext>
            </a:extLst>
          </p:cNvPr>
          <p:cNvSpPr txBox="1"/>
          <p:nvPr/>
        </p:nvSpPr>
        <p:spPr>
          <a:xfrm>
            <a:off x="0" y="1785945"/>
            <a:ext cx="6858000" cy="430887"/>
          </a:xfrm>
          <a:prstGeom prst="rect">
            <a:avLst/>
          </a:prstGeom>
          <a:noFill/>
        </p:spPr>
        <p:txBody>
          <a:bodyPr wrap="square">
            <a:spAutoFit/>
          </a:bodyPr>
          <a:lstStyle/>
          <a:p>
            <a:pPr algn="ctr"/>
            <a:r>
              <a:rPr lang="en-US" sz="1100" b="1" kern="800" dirty="0">
                <a:latin typeface="Aparajita" panose="02020603050405020304" pitchFamily="18" charset="0"/>
                <a:cs typeface="Aparajita" panose="02020603050405020304" pitchFamily="18" charset="0"/>
              </a:rPr>
              <a:t>      Established by an Act of the Legislature of the State of Punjab, the Lovely Professional University Act, 2005</a:t>
            </a:r>
          </a:p>
          <a:p>
            <a:pPr algn="ctr"/>
            <a:r>
              <a:rPr lang="en-US" sz="1100" b="1" kern="800" dirty="0">
                <a:latin typeface="Aparajita" panose="02020603050405020304" pitchFamily="18" charset="0"/>
                <a:cs typeface="Aparajita" panose="02020603050405020304" pitchFamily="18" charset="0"/>
              </a:rPr>
              <a:t>(Act No. 25 of 2005),  and </a:t>
            </a:r>
            <a:r>
              <a:rPr lang="en-US" sz="1100" b="1" kern="800" dirty="0" err="1">
                <a:latin typeface="Aparajita" panose="02020603050405020304" pitchFamily="18" charset="0"/>
                <a:cs typeface="Aparajita" panose="02020603050405020304" pitchFamily="18" charset="0"/>
              </a:rPr>
              <a:t>recognised</a:t>
            </a:r>
            <a:r>
              <a:rPr lang="en-US" sz="1100" b="1" kern="800" dirty="0">
                <a:latin typeface="Aparajita" panose="02020603050405020304" pitchFamily="18" charset="0"/>
                <a:cs typeface="Aparajita" panose="02020603050405020304" pitchFamily="18" charset="0"/>
              </a:rPr>
              <a:t> by the University Grant Commission under Section 2(f) of the UGC Act. 1956</a:t>
            </a:r>
          </a:p>
        </p:txBody>
      </p:sp>
      <p:sp>
        <p:nvSpPr>
          <p:cNvPr id="23" name="TextBox 22">
            <a:extLst>
              <a:ext uri="{FF2B5EF4-FFF2-40B4-BE49-F238E27FC236}">
                <a16:creationId xmlns:a16="http://schemas.microsoft.com/office/drawing/2014/main" id="{FD0DBB1F-E6B8-43D5-A978-EF91C12AB789}"/>
              </a:ext>
            </a:extLst>
          </p:cNvPr>
          <p:cNvSpPr txBox="1"/>
          <p:nvPr/>
        </p:nvSpPr>
        <p:spPr>
          <a:xfrm>
            <a:off x="0" y="2561759"/>
            <a:ext cx="6858000" cy="769441"/>
          </a:xfrm>
          <a:prstGeom prst="rect">
            <a:avLst/>
          </a:prstGeom>
          <a:noFill/>
        </p:spPr>
        <p:txBody>
          <a:bodyPr wrap="square" rtlCol="0">
            <a:spAutoFit/>
          </a:bodyPr>
          <a:lstStyle/>
          <a:p>
            <a:pPr algn="ctr"/>
            <a:r>
              <a:rPr lang="en-US" sz="2200" dirty="0">
                <a:latin typeface="Aparajita" panose="02020603050405020304" pitchFamily="18" charset="0"/>
                <a:cs typeface="Aparajita" panose="02020603050405020304" pitchFamily="18" charset="0"/>
              </a:rPr>
              <a:t>On recommendation of the Academic Council,</a:t>
            </a:r>
          </a:p>
          <a:p>
            <a:pPr algn="ctr"/>
            <a:r>
              <a:rPr lang="en-US" sz="2200" dirty="0">
                <a:latin typeface="Aparajita" panose="02020603050405020304" pitchFamily="18" charset="0"/>
                <a:cs typeface="Aparajita" panose="02020603050405020304" pitchFamily="18" charset="0"/>
              </a:rPr>
              <a:t>Lovely Professional University Admits</a:t>
            </a:r>
          </a:p>
        </p:txBody>
      </p:sp>
      <p:sp>
        <p:nvSpPr>
          <p:cNvPr id="24" name="TextBox 23">
            <a:extLst>
              <a:ext uri="{FF2B5EF4-FFF2-40B4-BE49-F238E27FC236}">
                <a16:creationId xmlns:a16="http://schemas.microsoft.com/office/drawing/2014/main" id="{7EABD943-69BF-4334-A1B2-FCC9DAABEF10}"/>
              </a:ext>
            </a:extLst>
          </p:cNvPr>
          <p:cNvSpPr txBox="1"/>
          <p:nvPr/>
        </p:nvSpPr>
        <p:spPr>
          <a:xfrm>
            <a:off x="0" y="3239438"/>
            <a:ext cx="6858000" cy="784830"/>
          </a:xfrm>
          <a:prstGeom prst="rect">
            <a:avLst/>
          </a:prstGeom>
          <a:noFill/>
        </p:spPr>
        <p:txBody>
          <a:bodyPr wrap="square" rtlCol="0">
            <a:spAutoFit/>
          </a:bodyPr>
          <a:lstStyle/>
          <a:p>
            <a:pPr algn="ctr"/>
            <a:r>
              <a:rPr lang="en-US" sz="4500" b="1" spc="300" dirty="0">
                <a:latin typeface="Arabic Typesetting" panose="03020402040406030203" pitchFamily="66" charset="-78"/>
                <a:cs typeface="Arabic Typesetting" panose="03020402040406030203" pitchFamily="66" charset="-78"/>
              </a:rPr>
              <a:t>Gurpreet Singh</a:t>
            </a:r>
          </a:p>
        </p:txBody>
      </p:sp>
      <p:sp>
        <p:nvSpPr>
          <p:cNvPr id="9" name="TextBox 8">
            <a:extLst>
              <a:ext uri="{FF2B5EF4-FFF2-40B4-BE49-F238E27FC236}">
                <a16:creationId xmlns:a16="http://schemas.microsoft.com/office/drawing/2014/main" id="{FBF8BD98-6DA2-4FF6-9F69-018B7A6B6692}"/>
              </a:ext>
            </a:extLst>
          </p:cNvPr>
          <p:cNvSpPr txBox="1"/>
          <p:nvPr/>
        </p:nvSpPr>
        <p:spPr>
          <a:xfrm>
            <a:off x="0" y="3913646"/>
            <a:ext cx="6858000" cy="677108"/>
          </a:xfrm>
          <a:prstGeom prst="rect">
            <a:avLst/>
          </a:prstGeom>
          <a:noFill/>
        </p:spPr>
        <p:txBody>
          <a:bodyPr wrap="square">
            <a:spAutoFit/>
          </a:bodyPr>
          <a:lstStyle/>
          <a:p>
            <a:pPr algn="ctr"/>
            <a:r>
              <a:rPr lang="en-US" sz="1700" b="1" spc="100" dirty="0">
                <a:latin typeface="Arabic Typesetting" panose="03020402040406030203" pitchFamily="66" charset="-78"/>
                <a:cs typeface="Arabic Typesetting" panose="03020402040406030203" pitchFamily="66" charset="-78"/>
              </a:rPr>
              <a:t>S/o Mr. </a:t>
            </a:r>
            <a:r>
              <a:rPr lang="en-US" sz="1700" b="1" spc="100" dirty="0" err="1">
                <a:latin typeface="Arabic Typesetting" panose="03020402040406030203" pitchFamily="66" charset="-78"/>
                <a:cs typeface="Arabic Typesetting" panose="03020402040406030203" pitchFamily="66" charset="-78"/>
              </a:rPr>
              <a:t>Jagtar</a:t>
            </a:r>
            <a:r>
              <a:rPr lang="en-US" sz="1700" b="1" spc="100" dirty="0">
                <a:latin typeface="Arabic Typesetting" panose="03020402040406030203" pitchFamily="66" charset="-78"/>
                <a:cs typeface="Arabic Typesetting" panose="03020402040406030203" pitchFamily="66" charset="-78"/>
              </a:rPr>
              <a:t> Singh and Ms. </a:t>
            </a:r>
            <a:r>
              <a:rPr lang="en-US" sz="1700" b="1" spc="100" dirty="0" err="1">
                <a:latin typeface="Arabic Typesetting" panose="03020402040406030203" pitchFamily="66" charset="-78"/>
                <a:cs typeface="Arabic Typesetting" panose="03020402040406030203" pitchFamily="66" charset="-78"/>
              </a:rPr>
              <a:t>Baljeet</a:t>
            </a:r>
            <a:r>
              <a:rPr lang="en-US" sz="1700" b="1" spc="100" dirty="0">
                <a:latin typeface="Arabic Typesetting" panose="03020402040406030203" pitchFamily="66" charset="-78"/>
                <a:cs typeface="Arabic Typesetting" panose="03020402040406030203" pitchFamily="66" charset="-78"/>
              </a:rPr>
              <a:t> Kaur</a:t>
            </a:r>
          </a:p>
          <a:p>
            <a:pPr algn="ctr"/>
            <a:r>
              <a:rPr lang="en-US" sz="2000" b="1" spc="100" dirty="0">
                <a:latin typeface="Arabic Typesetting" panose="03020402040406030203" pitchFamily="66" charset="-78"/>
                <a:cs typeface="Arabic Typesetting" panose="03020402040406030203" pitchFamily="66" charset="-78"/>
              </a:rPr>
              <a:t> to the</a:t>
            </a:r>
          </a:p>
        </p:txBody>
      </p:sp>
      <p:sp>
        <p:nvSpPr>
          <p:cNvPr id="10" name="TextBox 9">
            <a:extLst>
              <a:ext uri="{FF2B5EF4-FFF2-40B4-BE49-F238E27FC236}">
                <a16:creationId xmlns:a16="http://schemas.microsoft.com/office/drawing/2014/main" id="{985DAED8-5645-4127-9F8F-F62080794477}"/>
              </a:ext>
            </a:extLst>
          </p:cNvPr>
          <p:cNvSpPr txBox="1"/>
          <p:nvPr/>
        </p:nvSpPr>
        <p:spPr>
          <a:xfrm>
            <a:off x="0" y="4407873"/>
            <a:ext cx="6858000" cy="584775"/>
          </a:xfrm>
          <a:prstGeom prst="rect">
            <a:avLst/>
          </a:prstGeom>
          <a:noFill/>
        </p:spPr>
        <p:txBody>
          <a:bodyPr wrap="square" rtlCol="0">
            <a:spAutoFit/>
          </a:bodyPr>
          <a:lstStyle/>
          <a:p>
            <a:pPr algn="ctr"/>
            <a:r>
              <a:rPr lang="en-US" sz="3200" b="1" spc="100" dirty="0">
                <a:latin typeface="Arabic Typesetting" panose="03020402040406030203" pitchFamily="66" charset="-78"/>
                <a:cs typeface="Arabic Typesetting" panose="03020402040406030203" pitchFamily="66" charset="-78"/>
              </a:rPr>
              <a:t>Bachelor of Business Administration</a:t>
            </a:r>
          </a:p>
        </p:txBody>
      </p:sp>
      <p:sp>
        <p:nvSpPr>
          <p:cNvPr id="12" name="TextBox 11">
            <a:extLst>
              <a:ext uri="{FF2B5EF4-FFF2-40B4-BE49-F238E27FC236}">
                <a16:creationId xmlns:a16="http://schemas.microsoft.com/office/drawing/2014/main" id="{A1663E22-D3B3-46AA-88A3-F600BE13F5CA}"/>
              </a:ext>
            </a:extLst>
          </p:cNvPr>
          <p:cNvSpPr txBox="1"/>
          <p:nvPr/>
        </p:nvSpPr>
        <p:spPr>
          <a:xfrm>
            <a:off x="0" y="4878103"/>
            <a:ext cx="6858000" cy="923330"/>
          </a:xfrm>
          <a:prstGeom prst="rect">
            <a:avLst/>
          </a:prstGeom>
          <a:noFill/>
        </p:spPr>
        <p:txBody>
          <a:bodyPr wrap="square" rtlCol="0">
            <a:spAutoFit/>
          </a:bodyPr>
          <a:lstStyle/>
          <a:p>
            <a:pPr algn="ctr"/>
            <a:r>
              <a:rPr lang="en-US" b="1" u="none" spc="100" dirty="0">
                <a:latin typeface="Arabic Typesetting" panose="03020402040406030203" pitchFamily="66" charset="-78"/>
                <a:cs typeface="Arabic Typesetting" panose="03020402040406030203" pitchFamily="66" charset="-78"/>
              </a:rPr>
              <a:t>in the First Division</a:t>
            </a:r>
            <a:br>
              <a:rPr lang="en-US" b="1" spc="100" dirty="0">
                <a:latin typeface="Arabic Typesetting" panose="03020402040406030203" pitchFamily="66" charset="-78"/>
                <a:cs typeface="Arabic Typesetting" panose="03020402040406030203" pitchFamily="66" charset="-78"/>
              </a:rPr>
            </a:br>
            <a:r>
              <a:rPr lang="en-US" b="1" spc="100" dirty="0">
                <a:latin typeface="Arabic Typesetting" panose="03020402040406030203" pitchFamily="66" charset="-78"/>
                <a:cs typeface="Arabic Typesetting" panose="03020402040406030203" pitchFamily="66" charset="-78"/>
              </a:rPr>
              <a:t>having completed the prescribed requirements</a:t>
            </a:r>
            <a:br>
              <a:rPr lang="en-US" b="1" spc="100" dirty="0">
                <a:latin typeface="Arabic Typesetting" panose="03020402040406030203" pitchFamily="66" charset="-78"/>
                <a:cs typeface="Arabic Typesetting" panose="03020402040406030203" pitchFamily="66" charset="-78"/>
              </a:rPr>
            </a:br>
            <a:r>
              <a:rPr lang="en-US" b="1" spc="100" dirty="0">
                <a:latin typeface="Arabic Typesetting" panose="03020402040406030203" pitchFamily="66" charset="-78"/>
                <a:cs typeface="Arabic Typesetting" panose="03020402040406030203" pitchFamily="66" charset="-78"/>
              </a:rPr>
              <a:t>in online education mode in the year 2020.</a:t>
            </a:r>
          </a:p>
        </p:txBody>
      </p:sp>
      <p:sp>
        <p:nvSpPr>
          <p:cNvPr id="2" name="TextBox 1">
            <a:extLst>
              <a:ext uri="{FF2B5EF4-FFF2-40B4-BE49-F238E27FC236}">
                <a16:creationId xmlns:a16="http://schemas.microsoft.com/office/drawing/2014/main" id="{C4CBC4A3-B9C5-49EF-AA36-E5AE4B76EEE5}"/>
              </a:ext>
            </a:extLst>
          </p:cNvPr>
          <p:cNvSpPr txBox="1"/>
          <p:nvPr/>
        </p:nvSpPr>
        <p:spPr>
          <a:xfrm>
            <a:off x="0" y="5734838"/>
            <a:ext cx="6857999" cy="646331"/>
          </a:xfrm>
          <a:prstGeom prst="rect">
            <a:avLst/>
          </a:prstGeom>
          <a:noFill/>
        </p:spPr>
        <p:txBody>
          <a:bodyPr wrap="square" rtlCol="0">
            <a:spAutoFit/>
          </a:bodyPr>
          <a:lstStyle/>
          <a:p>
            <a:pPr algn="ctr"/>
            <a:r>
              <a:rPr lang="en-US" b="1" u="none" spc="100" dirty="0">
                <a:latin typeface="Arabic Typesetting" panose="03020402040406030203" pitchFamily="66" charset="-78"/>
                <a:cs typeface="Arabic Typesetting" panose="03020402040406030203" pitchFamily="66" charset="-78"/>
              </a:rPr>
              <a:t>Given under the seal of the University</a:t>
            </a:r>
            <a:br>
              <a:rPr lang="en-US" b="1" spc="100" dirty="0">
                <a:latin typeface="Arabic Typesetting" panose="03020402040406030203" pitchFamily="66" charset="-78"/>
                <a:cs typeface="Arabic Typesetting" panose="03020402040406030203" pitchFamily="66" charset="-78"/>
              </a:rPr>
            </a:br>
            <a:r>
              <a:rPr lang="en-US" b="1" spc="100" dirty="0">
                <a:latin typeface="Arabic Typesetting" panose="03020402040406030203" pitchFamily="66" charset="-78"/>
                <a:cs typeface="Arabic Typesetting" panose="03020402040406030203" pitchFamily="66" charset="-78"/>
              </a:rPr>
              <a:t>at Phagwara, Punjab, India.</a:t>
            </a:r>
          </a:p>
        </p:txBody>
      </p:sp>
      <p:cxnSp>
        <p:nvCxnSpPr>
          <p:cNvPr id="6" name="Straight Connector 5">
            <a:extLst>
              <a:ext uri="{FF2B5EF4-FFF2-40B4-BE49-F238E27FC236}">
                <a16:creationId xmlns:a16="http://schemas.microsoft.com/office/drawing/2014/main" id="{48E5B64D-CC0B-4A5D-A167-DD3E4A1FF1A8}"/>
              </a:ext>
            </a:extLst>
          </p:cNvPr>
          <p:cNvCxnSpPr/>
          <p:nvPr/>
        </p:nvCxnSpPr>
        <p:spPr>
          <a:xfrm>
            <a:off x="228600" y="7805057"/>
            <a:ext cx="18043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7" name="Straight Connector 16">
            <a:extLst>
              <a:ext uri="{FF2B5EF4-FFF2-40B4-BE49-F238E27FC236}">
                <a16:creationId xmlns:a16="http://schemas.microsoft.com/office/drawing/2014/main" id="{C67AC7BB-AC29-41F5-AFBA-8CC223438666}"/>
              </a:ext>
            </a:extLst>
          </p:cNvPr>
          <p:cNvCxnSpPr/>
          <p:nvPr/>
        </p:nvCxnSpPr>
        <p:spPr>
          <a:xfrm>
            <a:off x="2526846" y="7805057"/>
            <a:ext cx="1804307"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9" name="Straight Connector 18">
            <a:extLst>
              <a:ext uri="{FF2B5EF4-FFF2-40B4-BE49-F238E27FC236}">
                <a16:creationId xmlns:a16="http://schemas.microsoft.com/office/drawing/2014/main" id="{8F8CACA0-443A-4FF1-A881-EC64E3EEE72F}"/>
              </a:ext>
            </a:extLst>
          </p:cNvPr>
          <p:cNvCxnSpPr/>
          <p:nvPr/>
        </p:nvCxnSpPr>
        <p:spPr>
          <a:xfrm>
            <a:off x="4732562" y="7805057"/>
            <a:ext cx="1804307" cy="0"/>
          </a:xfrm>
          <a:prstGeom prst="line">
            <a:avLst/>
          </a:prstGeom>
        </p:spPr>
        <p:style>
          <a:lnRef idx="1">
            <a:schemeClr val="accent2"/>
          </a:lnRef>
          <a:fillRef idx="0">
            <a:schemeClr val="accent2"/>
          </a:fillRef>
          <a:effectRef idx="0">
            <a:schemeClr val="accent2"/>
          </a:effectRef>
          <a:fontRef idx="minor">
            <a:schemeClr val="tx1"/>
          </a:fontRef>
        </p:style>
      </p:cxnSp>
      <p:sp>
        <p:nvSpPr>
          <p:cNvPr id="7" name="TextBox 6">
            <a:extLst>
              <a:ext uri="{FF2B5EF4-FFF2-40B4-BE49-F238E27FC236}">
                <a16:creationId xmlns:a16="http://schemas.microsoft.com/office/drawing/2014/main" id="{B32192FC-9E78-4BB3-93AD-043EB9CF8259}"/>
              </a:ext>
            </a:extLst>
          </p:cNvPr>
          <p:cNvSpPr txBox="1"/>
          <p:nvPr/>
        </p:nvSpPr>
        <p:spPr>
          <a:xfrm>
            <a:off x="0" y="7747909"/>
            <a:ext cx="6857999" cy="307777"/>
          </a:xfrm>
          <a:prstGeom prst="rect">
            <a:avLst/>
          </a:prstGeom>
          <a:noFill/>
        </p:spPr>
        <p:txBody>
          <a:bodyPr wrap="square" rtlCol="0">
            <a:spAutoFit/>
          </a:bodyPr>
          <a:lstStyle/>
          <a:p>
            <a:r>
              <a:rPr lang="en-US" sz="1400" b="1" dirty="0">
                <a:latin typeface="Arabic Typesetting" panose="03020402040406030203" pitchFamily="66" charset="-78"/>
                <a:cs typeface="Arabic Typesetting" panose="03020402040406030203" pitchFamily="66" charset="-78"/>
              </a:rPr>
              <a:t>                  Registrar				    Vice Chancellor 			       Chancellor</a:t>
            </a:r>
          </a:p>
        </p:txBody>
      </p:sp>
      <p:cxnSp>
        <p:nvCxnSpPr>
          <p:cNvPr id="13" name="Straight Connector 12">
            <a:extLst>
              <a:ext uri="{FF2B5EF4-FFF2-40B4-BE49-F238E27FC236}">
                <a16:creationId xmlns:a16="http://schemas.microsoft.com/office/drawing/2014/main" id="{C02C658A-B167-4799-9E55-017F9B0C1EDF}"/>
              </a:ext>
            </a:extLst>
          </p:cNvPr>
          <p:cNvCxnSpPr/>
          <p:nvPr/>
        </p:nvCxnSpPr>
        <p:spPr>
          <a:xfrm>
            <a:off x="138793" y="8715976"/>
            <a:ext cx="6564086" cy="0"/>
          </a:xfrm>
          <a:prstGeom prst="line">
            <a:avLst/>
          </a:prstGeom>
          <a:ln w="12700"/>
        </p:spPr>
        <p:style>
          <a:lnRef idx="1">
            <a:schemeClr val="accent2"/>
          </a:lnRef>
          <a:fillRef idx="0">
            <a:schemeClr val="accent2"/>
          </a:fillRef>
          <a:effectRef idx="0">
            <a:schemeClr val="accent2"/>
          </a:effectRef>
          <a:fontRef idx="minor">
            <a:schemeClr val="tx1"/>
          </a:fontRef>
        </p:style>
      </p:cxnSp>
      <p:sp>
        <p:nvSpPr>
          <p:cNvPr id="25" name="TextBox 24">
            <a:extLst>
              <a:ext uri="{FF2B5EF4-FFF2-40B4-BE49-F238E27FC236}">
                <a16:creationId xmlns:a16="http://schemas.microsoft.com/office/drawing/2014/main" id="{2BA1B098-EB68-41EB-BAF5-4BE66AD7EA50}"/>
              </a:ext>
            </a:extLst>
          </p:cNvPr>
          <p:cNvSpPr txBox="1"/>
          <p:nvPr/>
        </p:nvSpPr>
        <p:spPr>
          <a:xfrm>
            <a:off x="-155120" y="8535614"/>
            <a:ext cx="6857999" cy="430887"/>
          </a:xfrm>
          <a:prstGeom prst="rect">
            <a:avLst/>
          </a:prstGeom>
          <a:noFill/>
        </p:spPr>
        <p:txBody>
          <a:bodyPr wrap="square" rtlCol="0">
            <a:spAutoFit/>
          </a:bodyPr>
          <a:lstStyle/>
          <a:p>
            <a:r>
              <a:rPr lang="en-US" sz="1050" b="1" dirty="0">
                <a:latin typeface="Aparajita" panose="02020603050405020304" pitchFamily="18" charset="0"/>
                <a:cs typeface="Aparajita" panose="02020603050405020304" pitchFamily="18" charset="0"/>
              </a:rPr>
              <a:t>	Certificate Number : 345927								Registration Number : 11801056</a:t>
            </a:r>
          </a:p>
          <a:p>
            <a:r>
              <a:rPr lang="en-US" sz="1050" b="1" dirty="0">
                <a:latin typeface="Aparajita" panose="02020603050405020304" pitchFamily="18" charset="0"/>
                <a:cs typeface="Aparajita" panose="02020603050405020304" pitchFamily="18" charset="0"/>
              </a:rPr>
              <a:t> </a:t>
            </a:r>
          </a:p>
        </p:txBody>
      </p:sp>
      <p:sp>
        <p:nvSpPr>
          <p:cNvPr id="16" name="TextBox 15">
            <a:extLst>
              <a:ext uri="{FF2B5EF4-FFF2-40B4-BE49-F238E27FC236}">
                <a16:creationId xmlns:a16="http://schemas.microsoft.com/office/drawing/2014/main" id="{AC8E8AF1-470A-4DA2-86D6-65CB70939ABE}"/>
              </a:ext>
            </a:extLst>
          </p:cNvPr>
          <p:cNvSpPr txBox="1"/>
          <p:nvPr/>
        </p:nvSpPr>
        <p:spPr>
          <a:xfrm>
            <a:off x="0" y="8709875"/>
            <a:ext cx="6857999" cy="215444"/>
          </a:xfrm>
          <a:prstGeom prst="rect">
            <a:avLst/>
          </a:prstGeom>
          <a:noFill/>
        </p:spPr>
        <p:txBody>
          <a:bodyPr wrap="square" rtlCol="0">
            <a:spAutoFit/>
          </a:bodyPr>
          <a:lstStyle/>
          <a:p>
            <a:r>
              <a:rPr lang="en-US" sz="800" b="1" dirty="0"/>
              <a:t>       This Degree can be verify by scanning the attached QR Code.</a:t>
            </a:r>
            <a:endParaRPr lang="en-US" sz="800" b="1" dirty="0">
              <a:solidFill>
                <a:srgbClr val="2A3ED6"/>
              </a:solidFill>
            </a:endParaRPr>
          </a:p>
        </p:txBody>
      </p:sp>
      <p:sp>
        <p:nvSpPr>
          <p:cNvPr id="26" name="TextBox 25">
            <a:extLst>
              <a:ext uri="{FF2B5EF4-FFF2-40B4-BE49-F238E27FC236}">
                <a16:creationId xmlns:a16="http://schemas.microsoft.com/office/drawing/2014/main" id="{2E00CC07-F5A1-4C4B-91B7-0628E3CBF210}"/>
              </a:ext>
            </a:extLst>
          </p:cNvPr>
          <p:cNvSpPr txBox="1"/>
          <p:nvPr/>
        </p:nvSpPr>
        <p:spPr>
          <a:xfrm>
            <a:off x="228600" y="9060576"/>
            <a:ext cx="1760418" cy="461665"/>
          </a:xfrm>
          <a:prstGeom prst="rect">
            <a:avLst/>
          </a:prstGeom>
          <a:noFill/>
        </p:spPr>
        <p:txBody>
          <a:bodyPr wrap="none" rtlCol="0">
            <a:spAutoFit/>
          </a:bodyPr>
          <a:lstStyle/>
          <a:p>
            <a:r>
              <a:rPr lang="en-US" sz="800" b="1" dirty="0">
                <a:latin typeface="Arial" panose="020B0604020202020204" pitchFamily="34" charset="0"/>
                <a:cs typeface="Arial" panose="020B0604020202020204" pitchFamily="34" charset="0"/>
              </a:rPr>
              <a:t>Lovely Professional University</a:t>
            </a:r>
          </a:p>
          <a:p>
            <a:r>
              <a:rPr lang="en-US" sz="800" b="1" dirty="0">
                <a:latin typeface="Arial" panose="020B0604020202020204" pitchFamily="34" charset="0"/>
                <a:cs typeface="Arial" panose="020B0604020202020204" pitchFamily="34" charset="0"/>
              </a:rPr>
              <a:t>Jalandhar-Delhi G.T. Road,</a:t>
            </a:r>
          </a:p>
          <a:p>
            <a:r>
              <a:rPr lang="en-US" sz="800" b="1" dirty="0">
                <a:latin typeface="Arial" panose="020B0604020202020204" pitchFamily="34" charset="0"/>
                <a:cs typeface="Arial" panose="020B0604020202020204" pitchFamily="34" charset="0"/>
              </a:rPr>
              <a:t>Phagwara, (Punjab) India-14411.</a:t>
            </a:r>
          </a:p>
        </p:txBody>
      </p:sp>
      <p:sp>
        <p:nvSpPr>
          <p:cNvPr id="27" name="TextBox 26">
            <a:extLst>
              <a:ext uri="{FF2B5EF4-FFF2-40B4-BE49-F238E27FC236}">
                <a16:creationId xmlns:a16="http://schemas.microsoft.com/office/drawing/2014/main" id="{23E918A2-7EEF-40A3-9C96-429554F36F3D}"/>
              </a:ext>
            </a:extLst>
          </p:cNvPr>
          <p:cNvSpPr txBox="1"/>
          <p:nvPr/>
        </p:nvSpPr>
        <p:spPr>
          <a:xfrm>
            <a:off x="5250029" y="9154753"/>
            <a:ext cx="1205779" cy="369332"/>
          </a:xfrm>
          <a:prstGeom prst="rect">
            <a:avLst/>
          </a:prstGeom>
          <a:noFill/>
        </p:spPr>
        <p:txBody>
          <a:bodyPr wrap="none" rtlCol="0">
            <a:spAutoFit/>
          </a:bodyPr>
          <a:lstStyle/>
          <a:p>
            <a:r>
              <a:rPr lang="en-US" sz="900" b="1" dirty="0"/>
              <a:t>Ph: +91-1824-520990</a:t>
            </a:r>
          </a:p>
          <a:p>
            <a:r>
              <a:rPr lang="en-US" sz="900" b="1" dirty="0">
                <a:solidFill>
                  <a:srgbClr val="2A3ED6"/>
                </a:solidFill>
              </a:rPr>
              <a:t>Website: www.lpu.in</a:t>
            </a:r>
          </a:p>
        </p:txBody>
      </p:sp>
      <p:pic>
        <p:nvPicPr>
          <p:cNvPr id="29" name="Picture 28">
            <a:extLst>
              <a:ext uri="{FF2B5EF4-FFF2-40B4-BE49-F238E27FC236}">
                <a16:creationId xmlns:a16="http://schemas.microsoft.com/office/drawing/2014/main" id="{A19383FE-172F-4B01-A48C-CF5ED3CBA54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t="-1" r="70279" b="526"/>
          <a:stretch/>
        </p:blipFill>
        <p:spPr>
          <a:xfrm>
            <a:off x="353833" y="7397596"/>
            <a:ext cx="1582474" cy="397944"/>
          </a:xfrm>
          <a:prstGeom prst="rect">
            <a:avLst/>
          </a:prstGeom>
        </p:spPr>
      </p:pic>
      <p:pic>
        <p:nvPicPr>
          <p:cNvPr id="30" name="Picture 29">
            <a:extLst>
              <a:ext uri="{FF2B5EF4-FFF2-40B4-BE49-F238E27FC236}">
                <a16:creationId xmlns:a16="http://schemas.microsoft.com/office/drawing/2014/main" id="{E9E89262-88D3-4649-A058-7E702E077FC2}"/>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39722" t="-4165" r="40466"/>
          <a:stretch/>
        </p:blipFill>
        <p:spPr>
          <a:xfrm>
            <a:off x="2880248" y="7377331"/>
            <a:ext cx="1054897" cy="416713"/>
          </a:xfrm>
          <a:prstGeom prst="rect">
            <a:avLst/>
          </a:prstGeom>
        </p:spPr>
      </p:pic>
      <p:pic>
        <p:nvPicPr>
          <p:cNvPr id="31" name="Picture 30">
            <a:extLst>
              <a:ext uri="{FF2B5EF4-FFF2-40B4-BE49-F238E27FC236}">
                <a16:creationId xmlns:a16="http://schemas.microsoft.com/office/drawing/2014/main" id="{9072E039-A8C7-466A-B812-62271476915F}"/>
              </a:ext>
            </a:extLst>
          </p:cNvPr>
          <p:cNvPicPr>
            <a:picLocks noChangeAspect="1"/>
          </p:cNvPicPr>
          <p:nvPr/>
        </p:nvPicPr>
        <p:blipFill rotWithShape="1">
          <a:blip r:embed="rId4">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l="68865" t="-13085" b="-1"/>
          <a:stretch/>
        </p:blipFill>
        <p:spPr>
          <a:xfrm>
            <a:off x="4879086" y="7341984"/>
            <a:ext cx="1657783" cy="452395"/>
          </a:xfrm>
          <a:prstGeom prst="rect">
            <a:avLst/>
          </a:prstGeom>
        </p:spPr>
      </p:pic>
      <p:pic>
        <p:nvPicPr>
          <p:cNvPr id="28" name="Picture 27">
            <a:extLst>
              <a:ext uri="{FF2B5EF4-FFF2-40B4-BE49-F238E27FC236}">
                <a16:creationId xmlns:a16="http://schemas.microsoft.com/office/drawing/2014/main" id="{722E9BF0-A628-4554-ACEA-116D0BB037FB}"/>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634715" y="5946635"/>
            <a:ext cx="781200" cy="781200"/>
          </a:xfrm>
          <a:prstGeom prst="rect">
            <a:avLst/>
          </a:prstGeom>
        </p:spPr>
      </p:pic>
      <p:sp>
        <p:nvSpPr>
          <p:cNvPr id="32" name="TextBox 31">
            <a:extLst>
              <a:ext uri="{FF2B5EF4-FFF2-40B4-BE49-F238E27FC236}">
                <a16:creationId xmlns:a16="http://schemas.microsoft.com/office/drawing/2014/main" id="{F3323453-149A-4D6D-955C-0E4FA73EE8C2}"/>
              </a:ext>
            </a:extLst>
          </p:cNvPr>
          <p:cNvSpPr txBox="1"/>
          <p:nvPr/>
        </p:nvSpPr>
        <p:spPr>
          <a:xfrm>
            <a:off x="5634715" y="6647349"/>
            <a:ext cx="1410037" cy="184666"/>
          </a:xfrm>
          <a:prstGeom prst="rect">
            <a:avLst/>
          </a:prstGeom>
          <a:noFill/>
        </p:spPr>
        <p:txBody>
          <a:bodyPr wrap="square">
            <a:spAutoFit/>
          </a:bodyPr>
          <a:lstStyle/>
          <a:p>
            <a:r>
              <a:rPr lang="en-US" sz="600" dirty="0"/>
              <a:t>Scan for Verification</a:t>
            </a:r>
          </a:p>
        </p:txBody>
      </p:sp>
    </p:spTree>
    <p:extLst>
      <p:ext uri="{BB962C8B-B14F-4D97-AF65-F5344CB8AC3E}">
        <p14:creationId xmlns:p14="http://schemas.microsoft.com/office/powerpoint/2010/main" val="142616256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404</TotalTime>
  <Words>1337</Words>
  <Application>Microsoft Office PowerPoint</Application>
  <PresentationFormat>A4 Paper (210x297 mm)</PresentationFormat>
  <Paragraphs>280</Paragraphs>
  <Slides>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vt:i4>
      </vt:variant>
    </vt:vector>
  </HeadingPairs>
  <TitlesOfParts>
    <vt:vector size="15" baseType="lpstr">
      <vt:lpstr>Aparajita</vt:lpstr>
      <vt:lpstr>Arabic Typesetting</vt:lpstr>
      <vt:lpstr>Arial</vt:lpstr>
      <vt:lpstr>Bookman Old Style</vt:lpstr>
      <vt:lpstr>Calibri</vt:lpstr>
      <vt:lpstr>Calibri Light</vt:lpstr>
      <vt:lpstr>Dubai Medium</vt:lpstr>
      <vt:lpstr>Gill Sans MT</vt:lpstr>
      <vt:lpstr>Roboto</vt:lpstr>
      <vt:lpstr>Office Theme</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GURPREET</dc:creator>
  <cp:lastModifiedBy>gurpreet singh</cp:lastModifiedBy>
  <cp:revision>41</cp:revision>
  <dcterms:created xsi:type="dcterms:W3CDTF">2024-12-11T13:37:50Z</dcterms:created>
  <dcterms:modified xsi:type="dcterms:W3CDTF">2025-01-20T10:41:35Z</dcterms:modified>
</cp:coreProperties>
</file>